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9" r:id="rId1"/>
  </p:sldMasterIdLst>
  <p:sldIdLst>
    <p:sldId id="256" r:id="rId2"/>
    <p:sldId id="257" r:id="rId3"/>
    <p:sldId id="277" r:id="rId4"/>
    <p:sldId id="265" r:id="rId5"/>
    <p:sldId id="266" r:id="rId6"/>
    <p:sldId id="258" r:id="rId7"/>
    <p:sldId id="267" r:id="rId8"/>
    <p:sldId id="272" r:id="rId9"/>
    <p:sldId id="263" r:id="rId10"/>
    <p:sldId id="273" r:id="rId11"/>
    <p:sldId id="274" r:id="rId12"/>
    <p:sldId id="271" r:id="rId13"/>
    <p:sldId id="275" r:id="rId14"/>
    <p:sldId id="262" r:id="rId15"/>
    <p:sldId id="270" r:id="rId16"/>
    <p:sldId id="261" r:id="rId17"/>
    <p:sldId id="276" r:id="rId18"/>
    <p:sldId id="268" r:id="rId19"/>
    <p:sldId id="269" r:id="rId20"/>
    <p:sldId id="260" r:id="rId21"/>
    <p:sldId id="259" r:id="rId22"/>
    <p:sldId id="264"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364C1318-91B4-4E1D-B871-5ED40EDA85C3}">
          <p14:sldIdLst>
            <p14:sldId id="256"/>
            <p14:sldId id="257"/>
            <p14:sldId id="277"/>
            <p14:sldId id="265"/>
            <p14:sldId id="266"/>
            <p14:sldId id="258"/>
            <p14:sldId id="267"/>
            <p14:sldId id="272"/>
            <p14:sldId id="263"/>
            <p14:sldId id="273"/>
            <p14:sldId id="274"/>
            <p14:sldId id="271"/>
            <p14:sldId id="275"/>
            <p14:sldId id="262"/>
            <p14:sldId id="270"/>
            <p14:sldId id="261"/>
            <p14:sldId id="276"/>
            <p14:sldId id="268"/>
            <p14:sldId id="269"/>
            <p14:sldId id="260"/>
            <p14:sldId id="259"/>
            <p14:sldId id="26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115" d="100"/>
          <a:sy n="115" d="100"/>
        </p:scale>
        <p:origin x="31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62003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smtClean="0"/>
              <a:pPr/>
              <a:t>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54213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smtClean="0"/>
              <a:pPr/>
              <a:t>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469824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smtClean="0"/>
              <a:pPr/>
              <a:t>1/23/2020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732581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smtClean="0"/>
              <a:pPr/>
              <a:t>1/23/2020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778956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smtClean="0"/>
              <a:pPr/>
              <a:t>1/23/2020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258148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217470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72556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06761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smtClean="0"/>
              <a:pPr/>
              <a:t>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28128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91859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57037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98069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1/23/2020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85449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smtClean="0"/>
              <a:pPr/>
              <a:t>1/23/2020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37094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smtClean="0"/>
              <a:pPr/>
              <a:t>1/23/2020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31327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1/23/2020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34962779"/>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 id="2147483713" r:id="rId14"/>
    <p:sldLayoutId id="2147483714" r:id="rId15"/>
    <p:sldLayoutId id="2147483715"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ŞAHİNBEY İLÇE MİLLİ EĞİTİM MÜDÜRLÜĞÜ</a:t>
            </a:r>
            <a:endParaRPr lang="tr-TR" dirty="0"/>
          </a:p>
        </p:txBody>
      </p:sp>
      <p:sp>
        <p:nvSpPr>
          <p:cNvPr id="3" name="Alt Başlık 2"/>
          <p:cNvSpPr>
            <a:spLocks noGrp="1"/>
          </p:cNvSpPr>
          <p:nvPr>
            <p:ph type="subTitle" idx="1"/>
          </p:nvPr>
        </p:nvSpPr>
        <p:spPr/>
        <p:txBody>
          <a:bodyPr>
            <a:normAutofit/>
          </a:bodyPr>
          <a:lstStyle/>
          <a:p>
            <a:r>
              <a:rPr lang="tr-TR" sz="2400" b="1" dirty="0" smtClean="0"/>
              <a:t>MUHASEBE BÖLÜMÜ</a:t>
            </a:r>
          </a:p>
          <a:p>
            <a:r>
              <a:rPr lang="tr-TR" sz="2400" b="1" dirty="0" smtClean="0"/>
              <a:t>(STRATEJİ GELİŞTİRME) </a:t>
            </a:r>
            <a:endParaRPr lang="tr-TR" sz="2400" b="1" dirty="0"/>
          </a:p>
        </p:txBody>
      </p:sp>
    </p:spTree>
    <p:extLst>
      <p:ext uri="{BB962C8B-B14F-4D97-AF65-F5344CB8AC3E}">
        <p14:creationId xmlns:p14="http://schemas.microsoft.com/office/powerpoint/2010/main" val="36001123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78213" y="624109"/>
            <a:ext cx="11021437" cy="6087975"/>
          </a:xfrm>
        </p:spPr>
      </p:pic>
    </p:spTree>
    <p:extLst>
      <p:ext uri="{BB962C8B-B14F-4D97-AF65-F5344CB8AC3E}">
        <p14:creationId xmlns:p14="http://schemas.microsoft.com/office/powerpoint/2010/main" val="8695029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22570" y="359923"/>
            <a:ext cx="11157626" cy="6313251"/>
          </a:xfrm>
        </p:spPr>
      </p:pic>
    </p:spTree>
    <p:extLst>
      <p:ext uri="{BB962C8B-B14F-4D97-AF65-F5344CB8AC3E}">
        <p14:creationId xmlns:p14="http://schemas.microsoft.com/office/powerpoint/2010/main" val="4804182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smtClean="0"/>
              <a:t>GİYECEK YARDIMI</a:t>
            </a:r>
            <a:br>
              <a:rPr lang="tr-TR" b="1" dirty="0" smtClean="0"/>
            </a:br>
            <a:endParaRPr lang="tr-TR" b="1" dirty="0"/>
          </a:p>
        </p:txBody>
      </p:sp>
      <p:sp>
        <p:nvSpPr>
          <p:cNvPr id="3" name="İçerik Yer Tutucusu 2"/>
          <p:cNvSpPr>
            <a:spLocks noGrp="1"/>
          </p:cNvSpPr>
          <p:nvPr>
            <p:ph sz="half" idx="1"/>
          </p:nvPr>
        </p:nvSpPr>
        <p:spPr>
          <a:xfrm>
            <a:off x="2589212" y="3278220"/>
            <a:ext cx="4313864" cy="2986393"/>
          </a:xfrm>
        </p:spPr>
        <p:txBody>
          <a:bodyPr>
            <a:normAutofit/>
          </a:bodyPr>
          <a:lstStyle/>
          <a:p>
            <a:pPr lvl="0"/>
            <a:r>
              <a:rPr lang="tr-TR" b="1" dirty="0" smtClean="0"/>
              <a:t>ÖDEME EMRİ BELGESİ</a:t>
            </a:r>
          </a:p>
          <a:p>
            <a:pPr lvl="0"/>
            <a:r>
              <a:rPr lang="tr-TR" b="1" dirty="0" smtClean="0"/>
              <a:t>GİYECEK </a:t>
            </a:r>
            <a:r>
              <a:rPr lang="tr-TR" b="1" dirty="0"/>
              <a:t>YARDIMI BORDROSU</a:t>
            </a:r>
          </a:p>
          <a:p>
            <a:pPr lvl="0"/>
            <a:r>
              <a:rPr lang="tr-TR" b="1" dirty="0"/>
              <a:t>ÜST YAZI</a:t>
            </a:r>
          </a:p>
          <a:p>
            <a:pPr lvl="0"/>
            <a:r>
              <a:rPr lang="tr-TR" b="1" dirty="0"/>
              <a:t>BANKA ÖDEME NÜSHASI</a:t>
            </a:r>
          </a:p>
          <a:p>
            <a:pPr lvl="0"/>
            <a:r>
              <a:rPr lang="tr-TR" b="1" dirty="0"/>
              <a:t>DAĞITIM </a:t>
            </a:r>
            <a:r>
              <a:rPr lang="tr-TR" b="1" dirty="0" smtClean="0"/>
              <a:t>LİSESİ(EK 3 FORMU)</a:t>
            </a:r>
            <a:endParaRPr lang="tr-TR" b="1" dirty="0"/>
          </a:p>
          <a:p>
            <a:pPr lvl="0"/>
            <a:r>
              <a:rPr lang="tr-TR" b="1" dirty="0"/>
              <a:t>PERSONEL LİSTESİ </a:t>
            </a:r>
          </a:p>
          <a:p>
            <a:pPr lvl="0"/>
            <a:r>
              <a:rPr lang="tr-TR" b="1" dirty="0"/>
              <a:t>YÖNERGE</a:t>
            </a:r>
          </a:p>
          <a:p>
            <a:pPr marL="0" indent="0">
              <a:buNone/>
            </a:pPr>
            <a:endParaRPr lang="tr-TR" dirty="0"/>
          </a:p>
        </p:txBody>
      </p:sp>
      <p:sp>
        <p:nvSpPr>
          <p:cNvPr id="4" name="İçerik Yer Tutucusu 3"/>
          <p:cNvSpPr>
            <a:spLocks noGrp="1"/>
          </p:cNvSpPr>
          <p:nvPr>
            <p:ph sz="half" idx="2"/>
          </p:nvPr>
        </p:nvSpPr>
        <p:spPr>
          <a:xfrm>
            <a:off x="1935804" y="1459150"/>
            <a:ext cx="9568807" cy="1381328"/>
          </a:xfrm>
        </p:spPr>
        <p:txBody>
          <a:bodyPr>
            <a:normAutofit/>
          </a:bodyPr>
          <a:lstStyle/>
          <a:p>
            <a:pPr marL="0" indent="0">
              <a:buNone/>
            </a:pPr>
            <a:r>
              <a:rPr lang="tr-TR" dirty="0"/>
              <a:t>Bölümümüz tarafından yazılan resmi yazıya istinaden yapılması hususunda;</a:t>
            </a:r>
          </a:p>
        </p:txBody>
      </p:sp>
    </p:spTree>
    <p:extLst>
      <p:ext uri="{BB962C8B-B14F-4D97-AF65-F5344CB8AC3E}">
        <p14:creationId xmlns:p14="http://schemas.microsoft.com/office/powerpoint/2010/main" val="21339153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5" name="İçerik Yer Tutucusu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130531" y="374074"/>
            <a:ext cx="10465724" cy="6417424"/>
          </a:xfrm>
        </p:spPr>
      </p:pic>
      <p:sp>
        <p:nvSpPr>
          <p:cNvPr id="4" name="İçerik Yer Tutucusu 3"/>
          <p:cNvSpPr>
            <a:spLocks noGrp="1"/>
          </p:cNvSpPr>
          <p:nvPr>
            <p:ph sz="half" idx="2"/>
          </p:nvPr>
        </p:nvSpPr>
        <p:spPr>
          <a:xfrm>
            <a:off x="11696006" y="2126222"/>
            <a:ext cx="124691" cy="3777622"/>
          </a:xfrm>
        </p:spPr>
        <p:txBody>
          <a:bodyPr/>
          <a:lstStyle/>
          <a:p>
            <a:endParaRPr lang="tr-TR" dirty="0"/>
          </a:p>
        </p:txBody>
      </p:sp>
    </p:spTree>
    <p:extLst>
      <p:ext uri="{BB962C8B-B14F-4D97-AF65-F5344CB8AC3E}">
        <p14:creationId xmlns:p14="http://schemas.microsoft.com/office/powerpoint/2010/main" val="13783934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SÜREKLİ GÖREV YOLLUĞU EVRAKLARI</a:t>
            </a:r>
            <a:endParaRPr lang="tr-TR" b="1" dirty="0"/>
          </a:p>
        </p:txBody>
      </p:sp>
      <p:sp>
        <p:nvSpPr>
          <p:cNvPr id="3" name="İçerik Yer Tutucusu 2"/>
          <p:cNvSpPr>
            <a:spLocks noGrp="1"/>
          </p:cNvSpPr>
          <p:nvPr>
            <p:ph idx="1"/>
          </p:nvPr>
        </p:nvSpPr>
        <p:spPr/>
        <p:txBody>
          <a:bodyPr/>
          <a:lstStyle/>
          <a:p>
            <a:pPr lvl="0"/>
            <a:r>
              <a:rPr lang="tr-TR" b="1" dirty="0"/>
              <a:t>PERSONEL NAKİL </a:t>
            </a:r>
            <a:r>
              <a:rPr lang="tr-TR" b="1" dirty="0" smtClean="0"/>
              <a:t>BİLDİRİMİ (KİŞİ BORCU VARDIR/YOKTUR KAŞESİ OKUL TARAFINDA YAPILIP İMZALI OLACAK)</a:t>
            </a:r>
            <a:endParaRPr lang="tr-TR" dirty="0"/>
          </a:p>
          <a:p>
            <a:pPr lvl="0"/>
            <a:r>
              <a:rPr lang="tr-TR" b="1" dirty="0"/>
              <a:t>SÜREKLİ GÖREV YOLLUĞU BORDROSU</a:t>
            </a:r>
            <a:endParaRPr lang="tr-TR" dirty="0"/>
          </a:p>
          <a:p>
            <a:pPr lvl="0"/>
            <a:r>
              <a:rPr lang="tr-TR" b="1" dirty="0"/>
              <a:t>ATAMA KARARNAMESİ</a:t>
            </a:r>
            <a:endParaRPr lang="tr-TR" dirty="0"/>
          </a:p>
          <a:p>
            <a:pPr lvl="0"/>
            <a:r>
              <a:rPr lang="tr-TR" b="1" dirty="0"/>
              <a:t>GÖREVDEN AYRILMA YAZISI</a:t>
            </a:r>
            <a:endParaRPr lang="tr-TR" dirty="0"/>
          </a:p>
          <a:p>
            <a:pPr lvl="0"/>
            <a:r>
              <a:rPr lang="tr-TR" b="1" dirty="0"/>
              <a:t>BANKA AKTARMA DİLEKÇESİ</a:t>
            </a:r>
            <a:endParaRPr lang="tr-TR" dirty="0"/>
          </a:p>
          <a:p>
            <a:pPr lvl="0"/>
            <a:r>
              <a:rPr lang="tr-TR" b="1" dirty="0"/>
              <a:t>RAYİÇ BELGESİ(OTOGARDA ZABITA AMİRLİĞİ VERİYOR)</a:t>
            </a:r>
            <a:endParaRPr lang="tr-TR" dirty="0"/>
          </a:p>
          <a:p>
            <a:pPr lvl="0"/>
            <a:r>
              <a:rPr lang="tr-TR" b="1" dirty="0"/>
              <a:t>AİLE BİLGİ FORMU(KİŞİ EVLİ VE ÇOCUK VARSA İSE)</a:t>
            </a:r>
            <a:endParaRPr lang="tr-TR" dirty="0"/>
          </a:p>
          <a:p>
            <a:endParaRPr lang="tr-TR" dirty="0"/>
          </a:p>
        </p:txBody>
      </p:sp>
    </p:spTree>
    <p:extLst>
      <p:ext uri="{BB962C8B-B14F-4D97-AF65-F5344CB8AC3E}">
        <p14:creationId xmlns:p14="http://schemas.microsoft.com/office/powerpoint/2010/main" val="2806178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23206" y="624110"/>
            <a:ext cx="10374285" cy="6051010"/>
          </a:xfrm>
        </p:spPr>
      </p:pic>
    </p:spTree>
    <p:extLst>
      <p:ext uri="{BB962C8B-B14F-4D97-AF65-F5344CB8AC3E}">
        <p14:creationId xmlns:p14="http://schemas.microsoft.com/office/powerpoint/2010/main" val="33924415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EMEKLİ GÖREV YOLLUĞU EVRAKLARI</a:t>
            </a:r>
            <a:endParaRPr lang="tr-TR" b="1" dirty="0"/>
          </a:p>
        </p:txBody>
      </p:sp>
      <p:sp>
        <p:nvSpPr>
          <p:cNvPr id="3" name="İçerik Yer Tutucusu 2"/>
          <p:cNvSpPr>
            <a:spLocks noGrp="1"/>
          </p:cNvSpPr>
          <p:nvPr>
            <p:ph idx="1"/>
          </p:nvPr>
        </p:nvSpPr>
        <p:spPr>
          <a:xfrm>
            <a:off x="2061556" y="2133600"/>
            <a:ext cx="9443056" cy="1839884"/>
          </a:xfrm>
        </p:spPr>
        <p:txBody>
          <a:bodyPr/>
          <a:lstStyle/>
          <a:p>
            <a:pPr lvl="0"/>
            <a:r>
              <a:rPr lang="tr-TR" b="1" dirty="0"/>
              <a:t>EMEKLİ GÖREV YOLLUĞU BORDROSU</a:t>
            </a:r>
            <a:endParaRPr lang="tr-TR" dirty="0"/>
          </a:p>
          <a:p>
            <a:pPr lvl="0"/>
            <a:r>
              <a:rPr lang="tr-TR" b="1" dirty="0"/>
              <a:t>VALİLİK ONAYI</a:t>
            </a:r>
            <a:endParaRPr lang="tr-TR" dirty="0"/>
          </a:p>
          <a:p>
            <a:pPr lvl="0"/>
            <a:r>
              <a:rPr lang="tr-TR" b="1" dirty="0"/>
              <a:t>GÖREVDEN AYRILMA YAZISI</a:t>
            </a:r>
            <a:endParaRPr lang="tr-TR" dirty="0"/>
          </a:p>
          <a:p>
            <a:pPr lvl="0"/>
            <a:r>
              <a:rPr lang="tr-TR" b="1" dirty="0"/>
              <a:t>BANKA AKTARMA </a:t>
            </a:r>
            <a:r>
              <a:rPr lang="tr-TR" b="1" dirty="0" smtClean="0"/>
              <a:t>DİLEKÇESİ</a:t>
            </a:r>
            <a:endParaRPr lang="tr-TR" dirty="0"/>
          </a:p>
          <a:p>
            <a:endParaRPr lang="tr-TR" dirty="0"/>
          </a:p>
        </p:txBody>
      </p:sp>
    </p:spTree>
    <p:extLst>
      <p:ext uri="{BB962C8B-B14F-4D97-AF65-F5344CB8AC3E}">
        <p14:creationId xmlns:p14="http://schemas.microsoft.com/office/powerpoint/2010/main" val="8800619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5" name="İçerik Yer Tutucusu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22217" y="166255"/>
            <a:ext cx="10316095" cy="6691745"/>
          </a:xfrm>
        </p:spPr>
      </p:pic>
    </p:spTree>
    <p:extLst>
      <p:ext uri="{BB962C8B-B14F-4D97-AF65-F5344CB8AC3E}">
        <p14:creationId xmlns:p14="http://schemas.microsoft.com/office/powerpoint/2010/main" val="4987339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GEÇİCİ GÖREV YOLLUĞU </a:t>
            </a:r>
            <a:endParaRPr lang="tr-TR" b="1" dirty="0"/>
          </a:p>
        </p:txBody>
      </p:sp>
      <p:sp>
        <p:nvSpPr>
          <p:cNvPr id="3" name="İçerik Yer Tutucusu 2"/>
          <p:cNvSpPr>
            <a:spLocks noGrp="1"/>
          </p:cNvSpPr>
          <p:nvPr>
            <p:ph idx="1"/>
          </p:nvPr>
        </p:nvSpPr>
        <p:spPr/>
        <p:txBody>
          <a:bodyPr/>
          <a:lstStyle/>
          <a:p>
            <a:r>
              <a:rPr lang="tr-TR" dirty="0" smtClean="0"/>
              <a:t>ÖDENEK TALEBİNDE BULUNAN OKULLAR ÖDENEĞİN GELİP GELMEDİĞİNİ MUHASEBE BÖLÜMÜNDEN SÜREKLİ TAKİP EDİP, ÖDENEK GELDİĞİ TAKDİRDE ÖDEME EVRAKLARINI MUHASEBE BÖLÜMÜNE GETİREREK ÖDEMENİN GERÇEKLEŞTİRİLMESİNİ SAĞLAYACAKLARDIR. </a:t>
            </a:r>
          </a:p>
          <a:p>
            <a:r>
              <a:rPr lang="tr-TR" dirty="0" smtClean="0"/>
              <a:t>YIL İÇİNDE ÖDENEK TALEBİNDE BULUNUP ÖDENEĞİ GELMEYEN OKULLAR YENİ YILIN OCAK AYINDA TEKRAR İLGİLİ EVRAKLARIYLA MUHASEBE BÖLÜMÜNE GELİP TALEPTE BULUNACAKLARDIR.</a:t>
            </a:r>
          </a:p>
          <a:p>
            <a:r>
              <a:rPr lang="tr-TR" dirty="0" smtClean="0"/>
              <a:t>ÖDENEK TALEBİNDE BULUNACAK OLANLAR HER AYIN 1-10 ARASI MUHASEBE BÖLÜMÜNE İLGİLİ EVRAKLARLA GELEREK ÖDENEK TALEBİNDE BULUNMASI GEREKMEKTEDİR.</a:t>
            </a:r>
            <a:endParaRPr lang="tr-TR" dirty="0"/>
          </a:p>
        </p:txBody>
      </p:sp>
    </p:spTree>
    <p:extLst>
      <p:ext uri="{BB962C8B-B14F-4D97-AF65-F5344CB8AC3E}">
        <p14:creationId xmlns:p14="http://schemas.microsoft.com/office/powerpoint/2010/main" val="13379523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GEÇİCİ GÖREV YOLLUĞU </a:t>
            </a:r>
            <a:r>
              <a:rPr lang="tr-TR" b="1" dirty="0" smtClean="0"/>
              <a:t>EVRAKLARI</a:t>
            </a:r>
            <a:endParaRPr lang="tr-TR" dirty="0"/>
          </a:p>
        </p:txBody>
      </p:sp>
      <p:sp>
        <p:nvSpPr>
          <p:cNvPr id="3" name="İçerik Yer Tutucusu 2"/>
          <p:cNvSpPr>
            <a:spLocks noGrp="1"/>
          </p:cNvSpPr>
          <p:nvPr>
            <p:ph idx="1"/>
          </p:nvPr>
        </p:nvSpPr>
        <p:spPr/>
        <p:txBody>
          <a:bodyPr/>
          <a:lstStyle/>
          <a:p>
            <a:r>
              <a:rPr lang="tr-TR" b="1" dirty="0" smtClean="0"/>
              <a:t>GEÇİCİ GÖREV YOLLUĞU BORDROSU</a:t>
            </a:r>
          </a:p>
          <a:p>
            <a:r>
              <a:rPr lang="tr-TR" b="1" dirty="0" smtClean="0"/>
              <a:t>BANKA AKTARMA DİLEKÇESİ	</a:t>
            </a:r>
          </a:p>
          <a:p>
            <a:r>
              <a:rPr lang="tr-TR" b="1" dirty="0" smtClean="0"/>
              <a:t>ONAY YAZISI</a:t>
            </a:r>
          </a:p>
          <a:p>
            <a:r>
              <a:rPr lang="tr-TR" b="1" dirty="0" smtClean="0"/>
              <a:t>FATURALAR </a:t>
            </a:r>
          </a:p>
          <a:p>
            <a:r>
              <a:rPr lang="tr-TR" b="1" dirty="0" smtClean="0"/>
              <a:t>RAYİÇ</a:t>
            </a:r>
          </a:p>
          <a:p>
            <a:endParaRPr lang="tr-TR" dirty="0"/>
          </a:p>
        </p:txBody>
      </p:sp>
    </p:spTree>
    <p:extLst>
      <p:ext uri="{BB962C8B-B14F-4D97-AF65-F5344CB8AC3E}">
        <p14:creationId xmlns:p14="http://schemas.microsoft.com/office/powerpoint/2010/main" val="27613390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4" y="199506"/>
            <a:ext cx="8911687" cy="914400"/>
          </a:xfrm>
        </p:spPr>
        <p:txBody>
          <a:bodyPr>
            <a:normAutofit fontScale="90000"/>
          </a:bodyPr>
          <a:lstStyle/>
          <a:p>
            <a:r>
              <a:rPr lang="tr-TR" b="1" u="sng" dirty="0" smtClean="0">
                <a:solidFill>
                  <a:schemeClr val="tx1"/>
                </a:solidFill>
              </a:rPr>
              <a:t>MAAŞ İŞ VE İŞLEMLERİ</a:t>
            </a:r>
            <a:r>
              <a:rPr lang="tr-TR" dirty="0" smtClean="0"/>
              <a:t/>
            </a:r>
            <a:br>
              <a:rPr lang="tr-TR" dirty="0" smtClean="0"/>
            </a:br>
            <a:endParaRPr lang="tr-TR" dirty="0"/>
          </a:p>
        </p:txBody>
      </p:sp>
      <p:sp>
        <p:nvSpPr>
          <p:cNvPr id="3" name="İçerik Yer Tutucusu 2"/>
          <p:cNvSpPr>
            <a:spLocks noGrp="1"/>
          </p:cNvSpPr>
          <p:nvPr>
            <p:ph sz="half" idx="1"/>
          </p:nvPr>
        </p:nvSpPr>
        <p:spPr>
          <a:xfrm>
            <a:off x="789709" y="1271847"/>
            <a:ext cx="10166466" cy="4639376"/>
          </a:xfrm>
          <a:noFill/>
          <a:effectLst/>
        </p:spPr>
        <p:txBody>
          <a:bodyPr>
            <a:normAutofit fontScale="85000" lnSpcReduction="20000"/>
          </a:bodyPr>
          <a:lstStyle/>
          <a:p>
            <a:pPr marL="0" lvl="0" indent="0">
              <a:buNone/>
            </a:pPr>
            <a:r>
              <a:rPr lang="tr-TR" sz="2000" b="1" dirty="0" smtClean="0"/>
              <a:t>Her ayın 1 ile 6 arasında Okul Müdürlükleri tarafından, Muhasebe Bürosunda personeller ile </a:t>
            </a:r>
            <a:r>
              <a:rPr lang="tr-TR" sz="2000" b="1" dirty="0"/>
              <a:t>ilgili Maaş Güncelleme iş ve </a:t>
            </a:r>
            <a:r>
              <a:rPr lang="tr-TR" sz="2000" b="1" dirty="0" smtClean="0"/>
              <a:t>işlemleri, ilgili ayda Bölümümüz tarafından yazılan resmi </a:t>
            </a:r>
            <a:r>
              <a:rPr lang="tr-TR" sz="2000" b="1" dirty="0"/>
              <a:t>y</a:t>
            </a:r>
            <a:r>
              <a:rPr lang="tr-TR" sz="2000" b="1" dirty="0" smtClean="0"/>
              <a:t>azıya istinaden yapılması hususunda;</a:t>
            </a:r>
          </a:p>
          <a:p>
            <a:pPr marL="0" lvl="0" indent="0">
              <a:buNone/>
            </a:pPr>
            <a:r>
              <a:rPr lang="tr-TR" sz="2000" b="1" dirty="0" smtClean="0"/>
              <a:t>Not: Okul Müdürlüklerinin yapmış olduğu değişiklikleri, KBS de maaş hesaplama yapılmadıkça, güncel bilgiler gözükmez.</a:t>
            </a:r>
          </a:p>
          <a:p>
            <a:pPr lvl="0">
              <a:buFont typeface="Wingdings" panose="05000000000000000000" pitchFamily="2" charset="2"/>
              <a:buChar char="Ø"/>
            </a:pPr>
            <a:r>
              <a:rPr lang="tr-TR" sz="2000" b="1" dirty="0" smtClean="0"/>
              <a:t>Derece Kademe İlerlemesi.</a:t>
            </a:r>
          </a:p>
          <a:p>
            <a:pPr lvl="0">
              <a:buFont typeface="Wingdings" panose="05000000000000000000" pitchFamily="2" charset="2"/>
              <a:buChar char="Ø"/>
            </a:pPr>
            <a:r>
              <a:rPr lang="tr-TR" sz="2000" b="1" dirty="0" smtClean="0"/>
              <a:t>Sendika Üyelik veya Çekilme.</a:t>
            </a:r>
          </a:p>
          <a:p>
            <a:pPr lvl="0">
              <a:buFont typeface="Wingdings" panose="05000000000000000000" pitchFamily="2" charset="2"/>
              <a:buChar char="Ø"/>
            </a:pPr>
            <a:r>
              <a:rPr lang="tr-TR" sz="2000" b="1" dirty="0" smtClean="0"/>
              <a:t>Ücretsiz İzne Ayrılma-Başlama</a:t>
            </a:r>
            <a:r>
              <a:rPr lang="tr-TR" sz="2000" b="1" dirty="0"/>
              <a:t>, </a:t>
            </a:r>
            <a:r>
              <a:rPr lang="tr-TR" sz="2000" b="1" dirty="0" smtClean="0"/>
              <a:t>Askere gitme.</a:t>
            </a:r>
          </a:p>
          <a:p>
            <a:pPr lvl="0">
              <a:buFont typeface="Wingdings" panose="05000000000000000000" pitchFamily="2" charset="2"/>
              <a:buChar char="Ø"/>
            </a:pPr>
            <a:r>
              <a:rPr lang="tr-TR" sz="2000" b="1" dirty="0" smtClean="0"/>
              <a:t>İstifa veya Vefat(</a:t>
            </a:r>
            <a:r>
              <a:rPr lang="tr-TR" sz="2000" b="1" dirty="0" err="1" smtClean="0"/>
              <a:t>KBS’den</a:t>
            </a:r>
            <a:r>
              <a:rPr lang="tr-TR" sz="2000" b="1" dirty="0" smtClean="0"/>
              <a:t> Düşülmesi)</a:t>
            </a:r>
          </a:p>
          <a:p>
            <a:pPr lvl="0">
              <a:buFont typeface="Wingdings" panose="05000000000000000000" pitchFamily="2" charset="2"/>
              <a:buChar char="Ø"/>
            </a:pPr>
            <a:r>
              <a:rPr lang="tr-TR" sz="2000" b="1" dirty="0" smtClean="0"/>
              <a:t>Emekliye Ayrılan(Emekli olur tarihi)</a:t>
            </a:r>
          </a:p>
          <a:p>
            <a:pPr lvl="0">
              <a:buFont typeface="Wingdings" panose="05000000000000000000" pitchFamily="2" charset="2"/>
              <a:buChar char="Ø"/>
            </a:pPr>
            <a:r>
              <a:rPr lang="tr-TR" sz="2000" b="1" dirty="0" smtClean="0"/>
              <a:t>Medeni </a:t>
            </a:r>
            <a:r>
              <a:rPr lang="tr-TR" sz="2000" b="1" dirty="0"/>
              <a:t>Durum </a:t>
            </a:r>
            <a:r>
              <a:rPr lang="tr-TR" sz="2000" b="1" dirty="0" smtClean="0"/>
              <a:t>Değişikliği(Evlenme, Boşanma Çocuk Yardımı)</a:t>
            </a:r>
          </a:p>
          <a:p>
            <a:pPr lvl="0">
              <a:buFont typeface="Wingdings" panose="05000000000000000000" pitchFamily="2" charset="2"/>
              <a:buChar char="Ø"/>
            </a:pPr>
            <a:r>
              <a:rPr lang="tr-TR" sz="2000" b="1" dirty="0" smtClean="0"/>
              <a:t>Dil Tazminatı</a:t>
            </a:r>
          </a:p>
          <a:p>
            <a:pPr lvl="0">
              <a:buFont typeface="Wingdings" panose="05000000000000000000" pitchFamily="2" charset="2"/>
              <a:buChar char="Ø"/>
            </a:pPr>
            <a:r>
              <a:rPr lang="tr-TR" sz="2000" b="1" dirty="0" smtClean="0"/>
              <a:t>Lojman Kesintisi</a:t>
            </a:r>
          </a:p>
          <a:p>
            <a:pPr lvl="0">
              <a:buFont typeface="Wingdings" panose="05000000000000000000" pitchFamily="2" charset="2"/>
              <a:buChar char="Ø"/>
            </a:pPr>
            <a:r>
              <a:rPr lang="tr-TR" sz="2000" b="1" dirty="0" smtClean="0"/>
              <a:t>İcra ve Nafaka</a:t>
            </a:r>
          </a:p>
          <a:p>
            <a:pPr lvl="0">
              <a:buFont typeface="Wingdings" panose="05000000000000000000" pitchFamily="2" charset="2"/>
              <a:buChar char="Ø"/>
            </a:pPr>
            <a:r>
              <a:rPr lang="tr-TR" sz="2000" b="1" dirty="0" smtClean="0"/>
              <a:t>Özel Sağlık Sigorta Poliçesi</a:t>
            </a:r>
          </a:p>
        </p:txBody>
      </p:sp>
      <p:sp>
        <p:nvSpPr>
          <p:cNvPr id="4" name="İçerik Yer Tutucusu 3"/>
          <p:cNvSpPr>
            <a:spLocks noGrp="1"/>
          </p:cNvSpPr>
          <p:nvPr>
            <p:ph sz="half" idx="2"/>
          </p:nvPr>
        </p:nvSpPr>
        <p:spPr>
          <a:xfrm rot="10800000" flipV="1">
            <a:off x="11255433" y="2693324"/>
            <a:ext cx="324196" cy="457200"/>
          </a:xfrm>
          <a:solidFill>
            <a:schemeClr val="bg1"/>
          </a:solidFill>
        </p:spPr>
        <p:txBody>
          <a:bodyPr>
            <a:normAutofit fontScale="85000" lnSpcReduction="20000"/>
          </a:bodyPr>
          <a:lstStyle/>
          <a:p>
            <a:endParaRPr lang="tr-TR" dirty="0"/>
          </a:p>
        </p:txBody>
      </p:sp>
    </p:spTree>
    <p:extLst>
      <p:ext uri="{BB962C8B-B14F-4D97-AF65-F5344CB8AC3E}">
        <p14:creationId xmlns:p14="http://schemas.microsoft.com/office/powerpoint/2010/main" val="316897339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AİLE YARDIMI ÖDEME EVRAKLARI</a:t>
            </a:r>
            <a:endParaRPr lang="tr-TR" b="1" dirty="0"/>
          </a:p>
        </p:txBody>
      </p:sp>
      <p:sp>
        <p:nvSpPr>
          <p:cNvPr id="3" name="İçerik Yer Tutucusu 2"/>
          <p:cNvSpPr>
            <a:spLocks noGrp="1"/>
          </p:cNvSpPr>
          <p:nvPr>
            <p:ph idx="1"/>
          </p:nvPr>
        </p:nvSpPr>
        <p:spPr/>
        <p:txBody>
          <a:bodyPr/>
          <a:lstStyle/>
          <a:p>
            <a:pPr lvl="0"/>
            <a:r>
              <a:rPr lang="tr-TR" b="1" dirty="0"/>
              <a:t>ÇEŞİTLİ ÖDEMELER BORDROSU</a:t>
            </a:r>
            <a:endParaRPr lang="tr-TR" dirty="0"/>
          </a:p>
          <a:p>
            <a:pPr lvl="0"/>
            <a:r>
              <a:rPr lang="tr-TR" b="1" dirty="0"/>
              <a:t>AİLE BİLDİRİM FORMU</a:t>
            </a:r>
            <a:endParaRPr lang="tr-TR" dirty="0"/>
          </a:p>
          <a:p>
            <a:pPr lvl="0"/>
            <a:r>
              <a:rPr lang="tr-TR" b="1" dirty="0"/>
              <a:t>BANKA AKTARMA DİLEKÇESİ</a:t>
            </a:r>
            <a:endParaRPr lang="tr-TR" dirty="0"/>
          </a:p>
          <a:p>
            <a:pPr lvl="0"/>
            <a:r>
              <a:rPr lang="tr-TR" b="1" dirty="0"/>
              <a:t>İLGİLİ AYLARA AİT MAAŞ BORDROSU</a:t>
            </a:r>
            <a:endParaRPr lang="tr-TR" dirty="0"/>
          </a:p>
          <a:p>
            <a:r>
              <a:rPr lang="tr-TR" b="1" dirty="0"/>
              <a:t>Not: Kişinin süre gelen ayda Eş veya Çocuk yardımı ile ilgili Aile Bildirim Formu vermesi ve sehven Kurum tarafından unutulması halinde geriye dönük üç(3)aylık ödenir.</a:t>
            </a:r>
            <a:endParaRPr lang="tr-TR" dirty="0"/>
          </a:p>
          <a:p>
            <a:endParaRPr lang="tr-TR" dirty="0"/>
          </a:p>
        </p:txBody>
      </p:sp>
    </p:spTree>
    <p:extLst>
      <p:ext uri="{BB962C8B-B14F-4D97-AF65-F5344CB8AC3E}">
        <p14:creationId xmlns:p14="http://schemas.microsoft.com/office/powerpoint/2010/main" val="38148210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DERECE KADEME FARKI ÖDEME EVRAKLARI</a:t>
            </a:r>
            <a:endParaRPr lang="tr-TR" b="1" dirty="0"/>
          </a:p>
        </p:txBody>
      </p:sp>
      <p:sp>
        <p:nvSpPr>
          <p:cNvPr id="3" name="İçerik Yer Tutucusu 2"/>
          <p:cNvSpPr>
            <a:spLocks noGrp="1"/>
          </p:cNvSpPr>
          <p:nvPr>
            <p:ph idx="1"/>
          </p:nvPr>
        </p:nvSpPr>
        <p:spPr/>
        <p:txBody>
          <a:bodyPr/>
          <a:lstStyle/>
          <a:p>
            <a:pPr lvl="0"/>
            <a:r>
              <a:rPr lang="tr-TR" b="1" dirty="0"/>
              <a:t>ÇEŞİTLİ ÖDEMELER BORDROSU</a:t>
            </a:r>
            <a:endParaRPr lang="tr-TR" dirty="0"/>
          </a:p>
          <a:p>
            <a:pPr lvl="0"/>
            <a:r>
              <a:rPr lang="tr-TR" b="1" dirty="0"/>
              <a:t>BANKA AKTARMA DİLEKÇESİ</a:t>
            </a:r>
            <a:endParaRPr lang="tr-TR" dirty="0"/>
          </a:p>
          <a:p>
            <a:pPr lvl="0"/>
            <a:r>
              <a:rPr lang="tr-TR" b="1" dirty="0"/>
              <a:t>İLGİLİ AYLARA AİT MAAŞ BORDROSU</a:t>
            </a:r>
            <a:endParaRPr lang="tr-TR" dirty="0"/>
          </a:p>
          <a:p>
            <a:pPr lvl="0"/>
            <a:r>
              <a:rPr lang="tr-TR" b="1" dirty="0"/>
              <a:t>DERECE KADEME ONAYI</a:t>
            </a:r>
            <a:endParaRPr lang="tr-TR" dirty="0"/>
          </a:p>
          <a:p>
            <a:pPr marL="0" indent="0">
              <a:buNone/>
            </a:pPr>
            <a:r>
              <a:rPr lang="tr-TR" b="1" dirty="0"/>
              <a:t> </a:t>
            </a:r>
            <a:endParaRPr lang="tr-TR" dirty="0"/>
          </a:p>
          <a:p>
            <a:endParaRPr lang="tr-TR" dirty="0"/>
          </a:p>
        </p:txBody>
      </p:sp>
    </p:spTree>
    <p:extLst>
      <p:ext uri="{BB962C8B-B14F-4D97-AF65-F5344CB8AC3E}">
        <p14:creationId xmlns:p14="http://schemas.microsoft.com/office/powerpoint/2010/main" val="531160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TEFBİS</a:t>
            </a:r>
            <a:endParaRPr lang="tr-TR" b="1" dirty="0"/>
          </a:p>
        </p:txBody>
      </p:sp>
      <p:sp>
        <p:nvSpPr>
          <p:cNvPr id="3" name="İçerik Yer Tutucusu 2"/>
          <p:cNvSpPr>
            <a:spLocks noGrp="1"/>
          </p:cNvSpPr>
          <p:nvPr>
            <p:ph idx="1"/>
          </p:nvPr>
        </p:nvSpPr>
        <p:spPr>
          <a:xfrm>
            <a:off x="1629295" y="2133600"/>
            <a:ext cx="9875317" cy="3777622"/>
          </a:xfrm>
        </p:spPr>
        <p:txBody>
          <a:bodyPr/>
          <a:lstStyle/>
          <a:p>
            <a:pPr marL="0" indent="0">
              <a:buNone/>
            </a:pPr>
            <a:r>
              <a:rPr lang="tr-TR" dirty="0" smtClean="0"/>
              <a:t>    Okul Aile Birliği Okul Öncesi Birimi giriş çıkışlarının yapıldığı sistemin çalışma şekli her okula verilen şifre ile yapılmaktadır. Ancak okulların bilgi giriş çıkışlarında yaptıkları hataları 2 gün içinde okullar tarafından düzeltilmekte  2günden sonra sistem üzerinde hata bildirimi yapılmasıyla beraber İlçe MEM şifresi ile 2 ay içinde düzeltme yapılmaktadır. 2 aydan sonraki düzeltmeler İl MEM tarafından yapılmaktadır.</a:t>
            </a:r>
            <a:endParaRPr lang="tr-TR" dirty="0"/>
          </a:p>
        </p:txBody>
      </p:sp>
    </p:spTree>
    <p:extLst>
      <p:ext uri="{BB962C8B-B14F-4D97-AF65-F5344CB8AC3E}">
        <p14:creationId xmlns:p14="http://schemas.microsoft.com/office/powerpoint/2010/main" val="38359104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5" name="İçerik Yer Tutucusu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22960" y="232755"/>
            <a:ext cx="4838007" cy="6500553"/>
          </a:xfrm>
        </p:spPr>
      </p:pic>
      <p:pic>
        <p:nvPicPr>
          <p:cNvPr id="6" name="İçerik Yer Tutucusu 5"/>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325985" y="1080655"/>
            <a:ext cx="4339243" cy="5212080"/>
          </a:xfrm>
        </p:spPr>
      </p:pic>
    </p:spTree>
    <p:extLst>
      <p:ext uri="{BB962C8B-B14F-4D97-AF65-F5344CB8AC3E}">
        <p14:creationId xmlns:p14="http://schemas.microsoft.com/office/powerpoint/2010/main" val="23489680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45674" y="606829"/>
            <a:ext cx="10585852" cy="914400"/>
          </a:xfrm>
        </p:spPr>
        <p:txBody>
          <a:bodyPr>
            <a:normAutofit fontScale="90000"/>
          </a:bodyPr>
          <a:lstStyle/>
          <a:p>
            <a:pPr lvl="0"/>
            <a:r>
              <a:rPr lang="tr-TR" b="1" dirty="0"/>
              <a:t>MAAŞ EVRAKLARI</a:t>
            </a:r>
            <a:r>
              <a:rPr lang="tr-TR" b="1" u="sng" dirty="0">
                <a:solidFill>
                  <a:schemeClr val="tx1"/>
                </a:solidFill>
              </a:rPr>
              <a:t/>
            </a:r>
            <a:br>
              <a:rPr lang="tr-TR" b="1" u="sng" dirty="0">
                <a:solidFill>
                  <a:schemeClr val="tx1"/>
                </a:solidFill>
              </a:rPr>
            </a:br>
            <a:endParaRPr lang="tr-TR" dirty="0">
              <a:solidFill>
                <a:schemeClr val="tx1"/>
              </a:solidFill>
            </a:endParaRPr>
          </a:p>
        </p:txBody>
      </p:sp>
      <p:sp>
        <p:nvSpPr>
          <p:cNvPr id="3" name="İçerik Yer Tutucusu 2"/>
          <p:cNvSpPr>
            <a:spLocks noGrp="1"/>
          </p:cNvSpPr>
          <p:nvPr>
            <p:ph sz="half" idx="1"/>
          </p:nvPr>
        </p:nvSpPr>
        <p:spPr>
          <a:xfrm>
            <a:off x="989215" y="1521230"/>
            <a:ext cx="6417425" cy="3433156"/>
          </a:xfrm>
        </p:spPr>
        <p:txBody>
          <a:bodyPr/>
          <a:lstStyle/>
          <a:p>
            <a:pPr lvl="0"/>
            <a:r>
              <a:rPr lang="tr-TR" b="1" dirty="0"/>
              <a:t>BANKA LİSTESİ DÖKÜMÜ</a:t>
            </a:r>
            <a:endParaRPr lang="tr-TR" dirty="0"/>
          </a:p>
          <a:p>
            <a:pPr lvl="0"/>
            <a:r>
              <a:rPr lang="tr-TR" b="1" dirty="0"/>
              <a:t>BORDRO İCMAL</a:t>
            </a:r>
            <a:endParaRPr lang="tr-TR" dirty="0"/>
          </a:p>
          <a:p>
            <a:pPr lvl="0"/>
            <a:r>
              <a:rPr lang="tr-TR" b="1" dirty="0"/>
              <a:t>PERSONEL BİLDİRİMİ DÖKÜMÜ</a:t>
            </a:r>
            <a:endParaRPr lang="tr-TR" dirty="0"/>
          </a:p>
          <a:p>
            <a:pPr lvl="0"/>
            <a:r>
              <a:rPr lang="tr-TR" b="1" dirty="0"/>
              <a:t>MAAŞ GÜNCELLEME </a:t>
            </a:r>
            <a:r>
              <a:rPr lang="tr-TR" b="1" dirty="0" smtClean="0"/>
              <a:t>FORMU</a:t>
            </a:r>
          </a:p>
          <a:p>
            <a:r>
              <a:rPr lang="tr-TR" b="1" dirty="0"/>
              <a:t>KBS KIDEM </a:t>
            </a:r>
            <a:r>
              <a:rPr lang="tr-TR" b="1" dirty="0" smtClean="0"/>
              <a:t>LİSTESİ</a:t>
            </a:r>
            <a:endParaRPr lang="tr-TR" dirty="0"/>
          </a:p>
          <a:p>
            <a:pPr lvl="0"/>
            <a:r>
              <a:rPr lang="tr-TR" b="1" dirty="0"/>
              <a:t>KURUMA PERSONEL ATANDIĞINDA VEYA AYRILDIĞINDA (ATAMA KARARNAMESİ, PERSONEL NAKİL, GÖREVE BAŞLAMA-GÖREVDEN AYRILMA YAZISI</a:t>
            </a:r>
            <a:r>
              <a:rPr lang="tr-TR" b="1" dirty="0" smtClean="0"/>
              <a:t>)</a:t>
            </a:r>
            <a:endParaRPr lang="tr-TR" dirty="0"/>
          </a:p>
          <a:p>
            <a:endParaRPr lang="tr-TR" dirty="0"/>
          </a:p>
        </p:txBody>
      </p:sp>
      <p:sp>
        <p:nvSpPr>
          <p:cNvPr id="4" name="İçerik Yer Tutucusu 3"/>
          <p:cNvSpPr>
            <a:spLocks noGrp="1"/>
          </p:cNvSpPr>
          <p:nvPr>
            <p:ph sz="half" idx="2"/>
          </p:nvPr>
        </p:nvSpPr>
        <p:spPr>
          <a:xfrm>
            <a:off x="1047404" y="5220392"/>
            <a:ext cx="10457207" cy="683451"/>
          </a:xfrm>
        </p:spPr>
        <p:txBody>
          <a:bodyPr/>
          <a:lstStyle/>
          <a:p>
            <a:pPr marL="0" indent="0">
              <a:buNone/>
            </a:pPr>
            <a:r>
              <a:rPr lang="tr-TR" b="1" dirty="0" smtClean="0"/>
              <a:t>NOT: MAAŞ EVRAKLARI TEK NÜSHA GETİRİLECEKTİR.</a:t>
            </a:r>
            <a:endParaRPr lang="tr-TR" b="1" dirty="0"/>
          </a:p>
        </p:txBody>
      </p:sp>
    </p:spTree>
    <p:extLst>
      <p:ext uri="{BB962C8B-B14F-4D97-AF65-F5344CB8AC3E}">
        <p14:creationId xmlns:p14="http://schemas.microsoft.com/office/powerpoint/2010/main" val="36469535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EK DERS İŞ VE İŞLEMLERİ</a:t>
            </a:r>
            <a:endParaRPr lang="tr-TR" b="1" dirty="0"/>
          </a:p>
        </p:txBody>
      </p:sp>
      <p:sp>
        <p:nvSpPr>
          <p:cNvPr id="3" name="İçerik Yer Tutucusu 2"/>
          <p:cNvSpPr>
            <a:spLocks noGrp="1"/>
          </p:cNvSpPr>
          <p:nvPr>
            <p:ph sz="half" idx="1"/>
          </p:nvPr>
        </p:nvSpPr>
        <p:spPr>
          <a:xfrm>
            <a:off x="806335" y="1446415"/>
            <a:ext cx="9326880" cy="4464807"/>
          </a:xfrm>
        </p:spPr>
        <p:txBody>
          <a:bodyPr>
            <a:normAutofit lnSpcReduction="10000"/>
          </a:bodyPr>
          <a:lstStyle/>
          <a:p>
            <a:pPr marL="0" indent="0">
              <a:buNone/>
            </a:pPr>
            <a:r>
              <a:rPr lang="tr-TR" dirty="0" smtClean="0"/>
              <a:t>       Her ayın 21’inde Muhasebe bölümü tarafından yazılan resmi yazıya istinaden KBS sistemi Ek Ders Modülü açılacak olup, girişi yapılan puantajlara erken ONAY verilmemesi ayın 27’sinin beklenmesi ve aynı gün içerisinde KBS sisteminde yapılan girişlerin onaylanarak Muhasebe bölümüne 1 nüsha olacak şekilde teslim edilmesi, Yanlış puantaj girişi durumunda veya eksik puantaj girişlerinde düzeltmelerin bir sonraki ay yapılması hususunda;</a:t>
            </a:r>
          </a:p>
          <a:p>
            <a:pPr marL="0" indent="0">
              <a:buNone/>
            </a:pPr>
            <a:r>
              <a:rPr lang="tr-TR" dirty="0" smtClean="0"/>
              <a:t>       </a:t>
            </a:r>
            <a:r>
              <a:rPr lang="tr-TR" b="1" u="sng" dirty="0" smtClean="0"/>
              <a:t>Not</a:t>
            </a:r>
            <a:r>
              <a:rPr lang="tr-TR" dirty="0" smtClean="0"/>
              <a:t>: Haziran ve Aralık aylarında eksik veya unutulmuş puantajların bir sonraki aya devredilmemesi </a:t>
            </a:r>
            <a:r>
              <a:rPr lang="tr-TR" dirty="0"/>
              <a:t>Ek Ders Katsayısı </a:t>
            </a:r>
            <a:r>
              <a:rPr lang="tr-TR" dirty="0" smtClean="0"/>
              <a:t>değiştiğinden haksız kazancın engellenmesi ve ilgili aylardaki Ek Ders </a:t>
            </a:r>
            <a:r>
              <a:rPr lang="tr-TR" dirty="0" err="1" smtClean="0"/>
              <a:t>v.s</a:t>
            </a:r>
            <a:r>
              <a:rPr lang="tr-TR" dirty="0" smtClean="0"/>
              <a:t> ödemelerin manuel bordro ve kanıtlayıcı belgeler hazırlanarak bölümümüze teslim edilmesi. </a:t>
            </a:r>
          </a:p>
          <a:p>
            <a:pPr marL="0" indent="0">
              <a:buNone/>
            </a:pPr>
            <a:r>
              <a:rPr lang="tr-TR" dirty="0"/>
              <a:t> </a:t>
            </a:r>
            <a:r>
              <a:rPr lang="tr-TR" dirty="0" smtClean="0"/>
              <a:t>      </a:t>
            </a:r>
            <a:r>
              <a:rPr lang="tr-TR" b="1" u="sng" dirty="0" smtClean="0"/>
              <a:t>Not</a:t>
            </a:r>
            <a:r>
              <a:rPr lang="tr-TR" dirty="0" smtClean="0"/>
              <a:t>: Her yıl Eylül ayında Ek Ders Ücret Onayı Okul Müdürlükleri tarafından alınır. Ayrıca Eylül ayı Ek Dersine ödeme evraklarına eklenir.</a:t>
            </a:r>
          </a:p>
          <a:p>
            <a:pPr marL="0" indent="0">
              <a:buNone/>
            </a:pPr>
            <a:r>
              <a:rPr lang="tr-TR" dirty="0"/>
              <a:t> </a:t>
            </a:r>
            <a:r>
              <a:rPr lang="tr-TR" dirty="0" smtClean="0"/>
              <a:t>      </a:t>
            </a:r>
            <a:r>
              <a:rPr lang="tr-TR" b="1" u="sng" dirty="0" smtClean="0"/>
              <a:t>Not</a:t>
            </a:r>
            <a:r>
              <a:rPr lang="tr-TR" dirty="0" smtClean="0"/>
              <a:t>: Bayan personellerde boşanma halinde Soyadı değişikliği maaş değişiklik haftasında güncellenirken, Ek Ders Modülündeki değişiklik için kişinin dilekçesi alınıp DYS üzerinden Üst yazı ile Muhasebe Bölümüne gönderilmesi gerekmektedir.</a:t>
            </a:r>
            <a:endParaRPr lang="tr-TR" dirty="0"/>
          </a:p>
        </p:txBody>
      </p:sp>
      <p:sp>
        <p:nvSpPr>
          <p:cNvPr id="4" name="İçerik Yer Tutucusu 3"/>
          <p:cNvSpPr>
            <a:spLocks noGrp="1"/>
          </p:cNvSpPr>
          <p:nvPr>
            <p:ph sz="half" idx="2"/>
          </p:nvPr>
        </p:nvSpPr>
        <p:spPr>
          <a:xfrm>
            <a:off x="10906297" y="2126222"/>
            <a:ext cx="598313" cy="3777622"/>
          </a:xfrm>
        </p:spPr>
        <p:txBody>
          <a:bodyPr>
            <a:normAutofit lnSpcReduction="10000"/>
          </a:bodyPr>
          <a:lstStyle/>
          <a:p>
            <a:endParaRPr lang="tr-TR" dirty="0"/>
          </a:p>
        </p:txBody>
      </p:sp>
    </p:spTree>
    <p:extLst>
      <p:ext uri="{BB962C8B-B14F-4D97-AF65-F5344CB8AC3E}">
        <p14:creationId xmlns:p14="http://schemas.microsoft.com/office/powerpoint/2010/main" val="14268956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EK DERS EVRAKLARI</a:t>
            </a:r>
            <a:r>
              <a:rPr lang="tr-TR" dirty="0"/>
              <a:t/>
            </a:r>
            <a:br>
              <a:rPr lang="tr-TR" dirty="0"/>
            </a:br>
            <a:endParaRPr lang="tr-TR" dirty="0"/>
          </a:p>
        </p:txBody>
      </p:sp>
      <p:sp>
        <p:nvSpPr>
          <p:cNvPr id="3" name="İçerik Yer Tutucusu 2"/>
          <p:cNvSpPr>
            <a:spLocks noGrp="1"/>
          </p:cNvSpPr>
          <p:nvPr>
            <p:ph idx="1"/>
          </p:nvPr>
        </p:nvSpPr>
        <p:spPr/>
        <p:txBody>
          <a:bodyPr>
            <a:normAutofit/>
          </a:bodyPr>
          <a:lstStyle/>
          <a:p>
            <a:pPr lvl="0"/>
            <a:r>
              <a:rPr lang="tr-TR" sz="2000" b="1" dirty="0"/>
              <a:t>BANKA LİSTESİ</a:t>
            </a:r>
            <a:endParaRPr lang="tr-TR" sz="2000" dirty="0"/>
          </a:p>
          <a:p>
            <a:pPr lvl="0"/>
            <a:r>
              <a:rPr lang="tr-TR" sz="2000" b="1" dirty="0"/>
              <a:t>EK DERS BORDROSU</a:t>
            </a:r>
            <a:endParaRPr lang="tr-TR" sz="2000" dirty="0"/>
          </a:p>
          <a:p>
            <a:pPr lvl="0"/>
            <a:r>
              <a:rPr lang="tr-TR" sz="2000" b="1" dirty="0"/>
              <a:t>EK DERS İCMALİ</a:t>
            </a:r>
            <a:endParaRPr lang="tr-TR" sz="2000" dirty="0"/>
          </a:p>
          <a:p>
            <a:pPr lvl="0"/>
            <a:r>
              <a:rPr lang="tr-TR" sz="2000" b="1" dirty="0"/>
              <a:t>NÖBET ÇİZELGESİ</a:t>
            </a:r>
            <a:endParaRPr lang="tr-TR" sz="2000" dirty="0"/>
          </a:p>
          <a:p>
            <a:pPr lvl="0"/>
            <a:r>
              <a:rPr lang="tr-TR" sz="2000" b="1" dirty="0"/>
              <a:t>KANITLAYICI BELGELER (DESTEK EĞİTİM ODASI, DYK KBS SINAV GÖREV LİSTESİ V.S VAR İSE EKLENECEK)</a:t>
            </a:r>
            <a:endParaRPr lang="tr-TR" sz="2000" dirty="0"/>
          </a:p>
          <a:p>
            <a:endParaRPr lang="tr-TR" sz="2000" dirty="0"/>
          </a:p>
        </p:txBody>
      </p:sp>
    </p:spTree>
    <p:extLst>
      <p:ext uri="{BB962C8B-B14F-4D97-AF65-F5344CB8AC3E}">
        <p14:creationId xmlns:p14="http://schemas.microsoft.com/office/powerpoint/2010/main" val="235583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03615" y="624110"/>
            <a:ext cx="9600997" cy="1280890"/>
          </a:xfrm>
        </p:spPr>
        <p:txBody>
          <a:bodyPr/>
          <a:lstStyle/>
          <a:p>
            <a:r>
              <a:rPr lang="tr-TR" b="1" dirty="0" smtClean="0"/>
              <a:t>EĞİTİM ÖĞRETİM HAZIRLIK ÖDENEĞİ</a:t>
            </a:r>
            <a:endParaRPr lang="tr-TR" b="1" dirty="0"/>
          </a:p>
        </p:txBody>
      </p:sp>
      <p:sp>
        <p:nvSpPr>
          <p:cNvPr id="3" name="İçerik Yer Tutucusu 2"/>
          <p:cNvSpPr>
            <a:spLocks noGrp="1"/>
          </p:cNvSpPr>
          <p:nvPr>
            <p:ph idx="1"/>
          </p:nvPr>
        </p:nvSpPr>
        <p:spPr>
          <a:xfrm>
            <a:off x="1197033" y="2133600"/>
            <a:ext cx="10307579" cy="3777622"/>
          </a:xfrm>
        </p:spPr>
        <p:txBody>
          <a:bodyPr/>
          <a:lstStyle/>
          <a:p>
            <a:pPr marL="0" indent="0">
              <a:buNone/>
            </a:pPr>
            <a:r>
              <a:rPr lang="tr-TR" dirty="0" smtClean="0"/>
              <a:t>          Eğitim Hazırlık Ödeneği Eylül Ayında görevde bulunan Eğitim Öğretim Hizmetleri sınıfındaki personellere ödenen bir ödenektir. KBS Sosyal Hak ve Yardımlar Sekmesinden iş ve işlemleri yapılmaktadır.</a:t>
            </a:r>
          </a:p>
          <a:p>
            <a:pPr marL="0" indent="0">
              <a:buNone/>
            </a:pPr>
            <a:endParaRPr lang="tr-TR" dirty="0" smtClean="0"/>
          </a:p>
          <a:p>
            <a:pPr>
              <a:buFont typeface="Wingdings" panose="05000000000000000000" pitchFamily="2" charset="2"/>
              <a:buChar char="Ø"/>
            </a:pPr>
            <a:r>
              <a:rPr lang="tr-TR" b="1" dirty="0" smtClean="0"/>
              <a:t>Ödeme Emri Belgesi(Yeni Tip)</a:t>
            </a:r>
          </a:p>
          <a:p>
            <a:pPr>
              <a:buFont typeface="Wingdings" panose="05000000000000000000" pitchFamily="2" charset="2"/>
              <a:buChar char="Ø"/>
            </a:pPr>
            <a:r>
              <a:rPr lang="tr-TR" b="1" dirty="0" smtClean="0"/>
              <a:t>Çeşitli Ödemeler Bordrosu</a:t>
            </a:r>
          </a:p>
          <a:p>
            <a:pPr>
              <a:buFont typeface="Wingdings" panose="05000000000000000000" pitchFamily="2" charset="2"/>
              <a:buChar char="Ø"/>
            </a:pPr>
            <a:r>
              <a:rPr lang="tr-TR" b="1" dirty="0" smtClean="0"/>
              <a:t>Banka Listesi </a:t>
            </a:r>
          </a:p>
          <a:p>
            <a:pPr>
              <a:buFont typeface="Wingdings" panose="05000000000000000000" pitchFamily="2" charset="2"/>
              <a:buChar char="Ø"/>
            </a:pPr>
            <a:r>
              <a:rPr lang="tr-TR" b="1" dirty="0" smtClean="0"/>
              <a:t>Personel </a:t>
            </a:r>
            <a:r>
              <a:rPr lang="tr-TR" b="1" dirty="0" err="1" smtClean="0"/>
              <a:t>Ünvan</a:t>
            </a:r>
            <a:r>
              <a:rPr lang="tr-TR" b="1" dirty="0" smtClean="0"/>
              <a:t> Belirten Liste</a:t>
            </a:r>
          </a:p>
          <a:p>
            <a:pPr>
              <a:buFont typeface="Wingdings" panose="05000000000000000000" pitchFamily="2" charset="2"/>
              <a:buChar char="Ø"/>
            </a:pPr>
            <a:r>
              <a:rPr lang="tr-TR" b="1" dirty="0" smtClean="0"/>
              <a:t>Bakanlık Yazısı</a:t>
            </a:r>
          </a:p>
          <a:p>
            <a:pPr>
              <a:buFont typeface="Wingdings" panose="05000000000000000000" pitchFamily="2" charset="2"/>
              <a:buChar char="Ø"/>
            </a:pPr>
            <a:endParaRPr lang="tr-TR" dirty="0" smtClean="0"/>
          </a:p>
          <a:p>
            <a:endParaRPr lang="tr-TR" dirty="0"/>
          </a:p>
        </p:txBody>
      </p:sp>
    </p:spTree>
    <p:extLst>
      <p:ext uri="{BB962C8B-B14F-4D97-AF65-F5344CB8AC3E}">
        <p14:creationId xmlns:p14="http://schemas.microsoft.com/office/powerpoint/2010/main" val="19510153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20000"/>
              </a:schemeClr>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10119" y="1"/>
            <a:ext cx="10525328" cy="6750996"/>
          </a:xfrm>
        </p:spPr>
      </p:pic>
    </p:spTree>
    <p:extLst>
      <p:ext uri="{BB962C8B-B14F-4D97-AF65-F5344CB8AC3E}">
        <p14:creationId xmlns:p14="http://schemas.microsoft.com/office/powerpoint/2010/main" val="32794610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b="1" dirty="0" smtClean="0"/>
              <a:t>FAZLA MESAİ (YETİŞTİRME KURSU) EVRAKLARI</a:t>
            </a:r>
            <a:endParaRPr lang="tr-TR" b="1" dirty="0"/>
          </a:p>
        </p:txBody>
      </p:sp>
      <p:sp>
        <p:nvSpPr>
          <p:cNvPr id="3" name="İçerik Yer Tutucusu 2"/>
          <p:cNvSpPr>
            <a:spLocks noGrp="1"/>
          </p:cNvSpPr>
          <p:nvPr>
            <p:ph idx="1"/>
          </p:nvPr>
        </p:nvSpPr>
        <p:spPr/>
        <p:txBody>
          <a:bodyPr/>
          <a:lstStyle/>
          <a:p>
            <a:pPr lvl="0"/>
            <a:r>
              <a:rPr lang="tr-TR" sz="2000" b="1" dirty="0"/>
              <a:t>ÖDEME EMRİ BELGESİ</a:t>
            </a:r>
            <a:endParaRPr lang="tr-TR" sz="2000" dirty="0"/>
          </a:p>
          <a:p>
            <a:pPr lvl="0"/>
            <a:r>
              <a:rPr lang="tr-TR" sz="2000" b="1" dirty="0"/>
              <a:t>HARCAMA TALİMATI</a:t>
            </a:r>
            <a:endParaRPr lang="tr-TR" sz="2000" dirty="0"/>
          </a:p>
          <a:p>
            <a:pPr lvl="0"/>
            <a:r>
              <a:rPr lang="tr-TR" sz="2000" b="1" dirty="0"/>
              <a:t>ÜCRET BORDROSU</a:t>
            </a:r>
            <a:endParaRPr lang="tr-TR" sz="2000" dirty="0"/>
          </a:p>
          <a:p>
            <a:pPr lvl="0"/>
            <a:r>
              <a:rPr lang="tr-TR" sz="2000" b="1" dirty="0"/>
              <a:t>İCMAL</a:t>
            </a:r>
            <a:endParaRPr lang="tr-TR" sz="2000" dirty="0"/>
          </a:p>
          <a:p>
            <a:pPr lvl="0"/>
            <a:r>
              <a:rPr lang="tr-TR" sz="2000" b="1" dirty="0"/>
              <a:t>BANKA </a:t>
            </a:r>
            <a:r>
              <a:rPr lang="tr-TR" sz="2000" b="1" dirty="0" smtClean="0"/>
              <a:t>LİSTESİ</a:t>
            </a:r>
          </a:p>
          <a:p>
            <a:pPr lvl="0"/>
            <a:r>
              <a:rPr lang="tr-TR" sz="2000" b="1" dirty="0" smtClean="0"/>
              <a:t>KURS ONAYI (HER AY ÖDEME EMRİ BELGESİNE EKLENECEK)</a:t>
            </a:r>
          </a:p>
          <a:p>
            <a:pPr lvl="0"/>
            <a:endParaRPr lang="tr-TR" sz="2000" dirty="0"/>
          </a:p>
          <a:p>
            <a:endParaRPr lang="tr-TR" dirty="0"/>
          </a:p>
        </p:txBody>
      </p:sp>
    </p:spTree>
    <p:extLst>
      <p:ext uri="{BB962C8B-B14F-4D97-AF65-F5344CB8AC3E}">
        <p14:creationId xmlns:p14="http://schemas.microsoft.com/office/powerpoint/2010/main" val="15407707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800</TotalTime>
  <Words>712</Words>
  <Application>Microsoft Office PowerPoint</Application>
  <PresentationFormat>Geniş ekran</PresentationFormat>
  <Paragraphs>96</Paragraphs>
  <Slides>22</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22</vt:i4>
      </vt:variant>
    </vt:vector>
  </HeadingPairs>
  <TitlesOfParts>
    <vt:vector size="27" baseType="lpstr">
      <vt:lpstr>Arial</vt:lpstr>
      <vt:lpstr>Century Gothic</vt:lpstr>
      <vt:lpstr>Wingdings</vt:lpstr>
      <vt:lpstr>Wingdings 3</vt:lpstr>
      <vt:lpstr>Duman</vt:lpstr>
      <vt:lpstr>ŞAHİNBEY İLÇE MİLLİ EĞİTİM MÜDÜRLÜĞÜ</vt:lpstr>
      <vt:lpstr>MAAŞ İŞ VE İŞLEMLERİ </vt:lpstr>
      <vt:lpstr>PowerPoint Sunusu</vt:lpstr>
      <vt:lpstr>MAAŞ EVRAKLARI </vt:lpstr>
      <vt:lpstr>EK DERS İŞ VE İŞLEMLERİ</vt:lpstr>
      <vt:lpstr>EK DERS EVRAKLARI </vt:lpstr>
      <vt:lpstr>EĞİTİM ÖĞRETİM HAZIRLIK ÖDENEĞİ</vt:lpstr>
      <vt:lpstr>PowerPoint Sunusu</vt:lpstr>
      <vt:lpstr>FAZLA MESAİ (YETİŞTİRME KURSU) EVRAKLARI</vt:lpstr>
      <vt:lpstr>PowerPoint Sunusu</vt:lpstr>
      <vt:lpstr>PowerPoint Sunusu</vt:lpstr>
      <vt:lpstr>GİYECEK YARDIMI </vt:lpstr>
      <vt:lpstr>PowerPoint Sunusu</vt:lpstr>
      <vt:lpstr>SÜREKLİ GÖREV YOLLUĞU EVRAKLARI</vt:lpstr>
      <vt:lpstr>PowerPoint Sunusu</vt:lpstr>
      <vt:lpstr>EMEKLİ GÖREV YOLLUĞU EVRAKLARI</vt:lpstr>
      <vt:lpstr>PowerPoint Sunusu</vt:lpstr>
      <vt:lpstr>GEÇİCİ GÖREV YOLLUĞU </vt:lpstr>
      <vt:lpstr>GEÇİCİ GÖREV YOLLUĞU EVRAKLARI</vt:lpstr>
      <vt:lpstr>AİLE YARDIMI ÖDEME EVRAKLARI</vt:lpstr>
      <vt:lpstr>DERECE KADEME FARKI ÖDEME EVRAKLARI</vt:lpstr>
      <vt:lpstr>TEFBİS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ŞAHİNBEY İLÇE MİLLİ EĞİTİM MÜDÜRLÜĞÜ</dc:title>
  <dc:creator>Muhasebe1</dc:creator>
  <cp:lastModifiedBy>Admın</cp:lastModifiedBy>
  <cp:revision>45</cp:revision>
  <dcterms:created xsi:type="dcterms:W3CDTF">2020-01-13T12:44:42Z</dcterms:created>
  <dcterms:modified xsi:type="dcterms:W3CDTF">2020-01-23T06:54:17Z</dcterms:modified>
</cp:coreProperties>
</file>