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sldIdLst>
    <p:sldId id="257" r:id="rId2"/>
    <p:sldId id="256" r:id="rId3"/>
    <p:sldId id="258" r:id="rId4"/>
    <p:sldId id="271" r:id="rId5"/>
    <p:sldId id="272" r:id="rId6"/>
    <p:sldId id="273" r:id="rId7"/>
    <p:sldId id="260" r:id="rId8"/>
    <p:sldId id="261" r:id="rId9"/>
    <p:sldId id="275" r:id="rId10"/>
    <p:sldId id="274" r:id="rId11"/>
    <p:sldId id="262" r:id="rId12"/>
    <p:sldId id="276" r:id="rId13"/>
    <p:sldId id="27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30695B5-C173-A288-E45E-08928FA088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80" y="5698931"/>
            <a:ext cx="1125682" cy="14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7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13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048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275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90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802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99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84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8059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613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642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0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55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88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40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92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8106F9-8E2A-4C0F-9278-164B179B22B0}" type="datetimeFigureOut">
              <a:rPr lang="tr-TR" smtClean="0"/>
              <a:t>26.09.2022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41EC4E-64CF-444D-B5D5-5F71FFEBD4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474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  <p:sldLayoutId id="2147484016" r:id="rId14"/>
    <p:sldLayoutId id="2147484017" r:id="rId15"/>
    <p:sldLayoutId id="2147484018" r:id="rId16"/>
    <p:sldLayoutId id="21474840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7D895C1A-3100-4280-AC5B-F264F62F75DD}"/>
              </a:ext>
            </a:extLst>
          </p:cNvPr>
          <p:cNvSpPr/>
          <p:nvPr/>
        </p:nvSpPr>
        <p:spPr>
          <a:xfrm>
            <a:off x="2319689" y="1448577"/>
            <a:ext cx="9872311" cy="2324526"/>
          </a:xfrm>
          <a:prstGeom prst="rect">
            <a:avLst/>
          </a:prstGeom>
          <a:solidFill>
            <a:srgbClr val="3898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92E69391-1AF1-432C-998D-EE8072BDB3A7}"/>
              </a:ext>
            </a:extLst>
          </p:cNvPr>
          <p:cNvSpPr/>
          <p:nvPr/>
        </p:nvSpPr>
        <p:spPr>
          <a:xfrm>
            <a:off x="-1" y="1448576"/>
            <a:ext cx="2319689" cy="23245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6E1A726-61CD-4F83-A91A-1053B07F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9" y="896339"/>
            <a:ext cx="3429000" cy="3429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185D934-83C1-4737-B14C-85144AC5900E}"/>
              </a:ext>
            </a:extLst>
          </p:cNvPr>
          <p:cNvSpPr txBox="1"/>
          <p:nvPr/>
        </p:nvSpPr>
        <p:spPr>
          <a:xfrm>
            <a:off x="3887664" y="2757440"/>
            <a:ext cx="6736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>
                <a:solidFill>
                  <a:schemeClr val="tx1">
                    <a:lumMod val="95000"/>
                  </a:schemeClr>
                </a:solidFill>
                <a:latin typeface="Myriad Pro" panose="020B0503030403020204" pitchFamily="34" charset="0"/>
              </a:rPr>
              <a:t>ŞAHİNBEY </a:t>
            </a:r>
          </a:p>
          <a:p>
            <a:r>
              <a:rPr lang="tr-TR" sz="3000" b="1" dirty="0">
                <a:solidFill>
                  <a:schemeClr val="tx1">
                    <a:lumMod val="95000"/>
                  </a:schemeClr>
                </a:solidFill>
                <a:latin typeface="Myriad Pro" panose="020B0503030403020204" pitchFamily="34" charset="0"/>
              </a:rPr>
              <a:t>İLÇE MİLLÎ EĞİTİM MÜDÜRLÜĞÜ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5659C89-EE84-4AC9-A00D-A6D419DD5720}"/>
              </a:ext>
            </a:extLst>
          </p:cNvPr>
          <p:cNvSpPr txBox="1"/>
          <p:nvPr/>
        </p:nvSpPr>
        <p:spPr>
          <a:xfrm>
            <a:off x="1694577" y="4433873"/>
            <a:ext cx="10226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tx1">
                    <a:lumMod val="95000"/>
                  </a:schemeClr>
                </a:solidFill>
                <a:latin typeface="Myriad Pro" panose="020B0503030403020204" pitchFamily="34" charset="0"/>
              </a:rPr>
              <a:t>DOĞRUDAN TEMİN İŞLEMLERİ İÇİN</a:t>
            </a:r>
          </a:p>
          <a:p>
            <a:pPr algn="ctr"/>
            <a:r>
              <a:rPr lang="tr-TR" sz="3600" b="1" dirty="0">
                <a:solidFill>
                  <a:schemeClr val="tx1">
                    <a:lumMod val="95000"/>
                  </a:schemeClr>
                </a:solidFill>
                <a:latin typeface="Myriad Pro" panose="020B0503030403020204" pitchFamily="34" charset="0"/>
              </a:rPr>
              <a:t> HAZIRLANAN PROGRAM KULLANIMI</a:t>
            </a:r>
          </a:p>
        </p:txBody>
      </p:sp>
    </p:spTree>
    <p:extLst>
      <p:ext uri="{BB962C8B-B14F-4D97-AF65-F5344CB8AC3E}">
        <p14:creationId xmlns:p14="http://schemas.microsoft.com/office/powerpoint/2010/main" val="405305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TEKLİF MEKTUBU VERİ GİRİŞİ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F8190BC1-6C4F-EE5F-7296-78289069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81" y="950569"/>
            <a:ext cx="7799571" cy="5265278"/>
          </a:xfrm>
          <a:prstGeom prst="rect">
            <a:avLst/>
          </a:prstGeom>
        </p:spPr>
      </p:pic>
      <p:sp>
        <p:nvSpPr>
          <p:cNvPr id="14" name="Ok: Sol 13">
            <a:extLst>
              <a:ext uri="{FF2B5EF4-FFF2-40B4-BE49-F238E27FC236}">
                <a16:creationId xmlns:a16="http://schemas.microsoft.com/office/drawing/2014/main" id="{E85950BB-23FD-ACCF-D5B3-259462D32E42}"/>
              </a:ext>
            </a:extLst>
          </p:cNvPr>
          <p:cNvSpPr/>
          <p:nvPr/>
        </p:nvSpPr>
        <p:spPr>
          <a:xfrm rot="10800000">
            <a:off x="5516064" y="1671665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9380169-07DF-D74C-2AAB-4C385939BB54}"/>
              </a:ext>
            </a:extLst>
          </p:cNvPr>
          <p:cNvSpPr txBox="1"/>
          <p:nvPr/>
        </p:nvSpPr>
        <p:spPr>
          <a:xfrm>
            <a:off x="8310694" y="2466618"/>
            <a:ext cx="374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FİRMALARDAN TEKLİF MEKTUBU VE FİYAT ARAŞTIRMA MEKTUPLARI GELİNCE TEKLİF MEKTUBU VERİ GİRİŞİ YAPILIR.</a:t>
            </a:r>
          </a:p>
        </p:txBody>
      </p:sp>
    </p:spTree>
    <p:extLst>
      <p:ext uri="{BB962C8B-B14F-4D97-AF65-F5344CB8AC3E}">
        <p14:creationId xmlns:p14="http://schemas.microsoft.com/office/powerpoint/2010/main" val="2801300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grpSp>
        <p:nvGrpSpPr>
          <p:cNvPr id="12" name="Grup 11">
            <a:extLst>
              <a:ext uri="{FF2B5EF4-FFF2-40B4-BE49-F238E27FC236}">
                <a16:creationId xmlns:a16="http://schemas.microsoft.com/office/drawing/2014/main" id="{6E7E2D54-3E34-B6BF-B4B4-A598161FC065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43D5FA4B-E638-BF71-348C-426D7D531BB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TEKLİF MEKTUBU VERİ GİRİŞİ</a:t>
              </a:r>
            </a:p>
          </p:txBody>
        </p:sp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94874F56-8A49-C3F7-8540-381945418934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15" name="Resim 14">
              <a:extLst>
                <a:ext uri="{FF2B5EF4-FFF2-40B4-BE49-F238E27FC236}">
                  <a16:creationId xmlns:a16="http://schemas.microsoft.com/office/drawing/2014/main" id="{49476211-4A02-5DE9-C48B-4C4C681D8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886F0CF4-9DDD-8328-32D8-1F6F6FB4D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" y="902604"/>
            <a:ext cx="10875540" cy="3604414"/>
          </a:xfrm>
          <a:prstGeom prst="rect">
            <a:avLst/>
          </a:prstGeom>
        </p:spPr>
      </p:pic>
      <p:sp>
        <p:nvSpPr>
          <p:cNvPr id="19" name="Metin kutusu 18">
            <a:extLst>
              <a:ext uri="{FF2B5EF4-FFF2-40B4-BE49-F238E27FC236}">
                <a16:creationId xmlns:a16="http://schemas.microsoft.com/office/drawing/2014/main" id="{6FAC0BD3-91B6-B629-D815-899AFEADC642}"/>
              </a:ext>
            </a:extLst>
          </p:cNvPr>
          <p:cNvSpPr txBox="1"/>
          <p:nvPr/>
        </p:nvSpPr>
        <p:spPr>
          <a:xfrm>
            <a:off x="1020660" y="4700645"/>
            <a:ext cx="749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r>
              <a:rPr lang="tr-TR" dirty="0"/>
              <a:t>TEKLİFLER SOLDAN EN UYGUN FİYATTAN BAŞLANARAK GİRİŞ YAPILIR.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53BAEF8-1C0D-ADF9-1FF9-47777A54AA33}"/>
              </a:ext>
            </a:extLst>
          </p:cNvPr>
          <p:cNvSpPr txBox="1"/>
          <p:nvPr/>
        </p:nvSpPr>
        <p:spPr>
          <a:xfrm>
            <a:off x="4767743" y="2412423"/>
            <a:ext cx="6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1769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SATIN ALMA SÜRECİ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F8190BC1-6C4F-EE5F-7296-78289069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5" y="950569"/>
            <a:ext cx="7799571" cy="5265278"/>
          </a:xfrm>
          <a:prstGeom prst="rect">
            <a:avLst/>
          </a:prstGeom>
        </p:spPr>
      </p:pic>
      <p:sp>
        <p:nvSpPr>
          <p:cNvPr id="14" name="Ok: Sol 13">
            <a:extLst>
              <a:ext uri="{FF2B5EF4-FFF2-40B4-BE49-F238E27FC236}">
                <a16:creationId xmlns:a16="http://schemas.microsoft.com/office/drawing/2014/main" id="{E85950BB-23FD-ACCF-D5B3-259462D32E42}"/>
              </a:ext>
            </a:extLst>
          </p:cNvPr>
          <p:cNvSpPr/>
          <p:nvPr/>
        </p:nvSpPr>
        <p:spPr>
          <a:xfrm>
            <a:off x="3698398" y="3958557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072DA3-C8DE-4BF8-CF4B-A1684A17BD78}"/>
              </a:ext>
            </a:extLst>
          </p:cNvPr>
          <p:cNvSpPr txBox="1"/>
          <p:nvPr/>
        </p:nvSpPr>
        <p:spPr>
          <a:xfrm>
            <a:off x="3172367" y="3954896"/>
            <a:ext cx="6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  </a:t>
            </a:r>
            <a:endParaRPr lang="tr-TR" dirty="0"/>
          </a:p>
        </p:txBody>
      </p:sp>
      <p:sp>
        <p:nvSpPr>
          <p:cNvPr id="3" name="Ok: Sol 2">
            <a:extLst>
              <a:ext uri="{FF2B5EF4-FFF2-40B4-BE49-F238E27FC236}">
                <a16:creationId xmlns:a16="http://schemas.microsoft.com/office/drawing/2014/main" id="{04CD6BF6-C8F9-5F50-5253-4B6A17766407}"/>
              </a:ext>
            </a:extLst>
          </p:cNvPr>
          <p:cNvSpPr/>
          <p:nvPr/>
        </p:nvSpPr>
        <p:spPr>
          <a:xfrm>
            <a:off x="3698398" y="4974938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F8437C-44F1-A813-6B90-AAF406F7FD87}"/>
              </a:ext>
            </a:extLst>
          </p:cNvPr>
          <p:cNvSpPr txBox="1"/>
          <p:nvPr/>
        </p:nvSpPr>
        <p:spPr>
          <a:xfrm>
            <a:off x="3172367" y="4971277"/>
            <a:ext cx="6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3-  </a:t>
            </a:r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1631A2-CF97-37A2-4362-76315FD5691C}"/>
              </a:ext>
            </a:extLst>
          </p:cNvPr>
          <p:cNvSpPr txBox="1"/>
          <p:nvPr/>
        </p:nvSpPr>
        <p:spPr>
          <a:xfrm>
            <a:off x="8310694" y="2466618"/>
            <a:ext cx="37442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r>
              <a:rPr lang="tr-TR" dirty="0"/>
              <a:t>YAKLAŞIK MALİYET HESAP CETVELİ ÇIKTISI ALINIR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2- </a:t>
            </a:r>
            <a:r>
              <a:rPr lang="tr-TR" dirty="0"/>
              <a:t>ONAY BELGESİ ÇIKTISI ALINIR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3- </a:t>
            </a:r>
            <a:r>
              <a:rPr lang="tr-TR" dirty="0"/>
              <a:t>PİYASA FİYAT ARAŞTIRMASI TUTANAĞI ÇIKTISI ALINIR</a:t>
            </a:r>
          </a:p>
          <a:p>
            <a:endParaRPr lang="tr-TR" dirty="0"/>
          </a:p>
        </p:txBody>
      </p:sp>
      <p:sp>
        <p:nvSpPr>
          <p:cNvPr id="15" name="Ok: Sol 14">
            <a:extLst>
              <a:ext uri="{FF2B5EF4-FFF2-40B4-BE49-F238E27FC236}">
                <a16:creationId xmlns:a16="http://schemas.microsoft.com/office/drawing/2014/main" id="{51E11988-FE28-30B2-0C4E-53DF83A32C34}"/>
              </a:ext>
            </a:extLst>
          </p:cNvPr>
          <p:cNvSpPr/>
          <p:nvPr/>
        </p:nvSpPr>
        <p:spPr>
          <a:xfrm>
            <a:off x="3698398" y="4489789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B3C6D944-8845-228D-095E-CAE3EFECA490}"/>
              </a:ext>
            </a:extLst>
          </p:cNvPr>
          <p:cNvSpPr txBox="1"/>
          <p:nvPr/>
        </p:nvSpPr>
        <p:spPr>
          <a:xfrm>
            <a:off x="3172367" y="4486128"/>
            <a:ext cx="6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2-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625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SATIN ALMA SÜRECİ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F8190BC1-6C4F-EE5F-7296-78289069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5" y="950569"/>
            <a:ext cx="7799571" cy="526527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D072DA3-C8DE-4BF8-CF4B-A1684A17BD78}"/>
              </a:ext>
            </a:extLst>
          </p:cNvPr>
          <p:cNvSpPr txBox="1"/>
          <p:nvPr/>
        </p:nvSpPr>
        <p:spPr>
          <a:xfrm>
            <a:off x="6876466" y="5417920"/>
            <a:ext cx="6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  </a:t>
            </a:r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1631A2-CF97-37A2-4362-76315FD5691C}"/>
              </a:ext>
            </a:extLst>
          </p:cNvPr>
          <p:cNvSpPr txBox="1"/>
          <p:nvPr/>
        </p:nvSpPr>
        <p:spPr>
          <a:xfrm>
            <a:off x="8310694" y="2466618"/>
            <a:ext cx="37442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r>
              <a:rPr lang="tr-TR" dirty="0"/>
              <a:t>PROGRAMLA İLGİLİ DAHA FAZLA BİLGİYE AÇIKLAMALAR KISMINDAN ULAŞABİLİRSİNİZ. </a:t>
            </a:r>
          </a:p>
        </p:txBody>
      </p:sp>
      <p:sp>
        <p:nvSpPr>
          <p:cNvPr id="15" name="Ok: Sol 14">
            <a:extLst>
              <a:ext uri="{FF2B5EF4-FFF2-40B4-BE49-F238E27FC236}">
                <a16:creationId xmlns:a16="http://schemas.microsoft.com/office/drawing/2014/main" id="{51E11988-FE28-30B2-0C4E-53DF83A32C34}"/>
              </a:ext>
            </a:extLst>
          </p:cNvPr>
          <p:cNvSpPr/>
          <p:nvPr/>
        </p:nvSpPr>
        <p:spPr>
          <a:xfrm>
            <a:off x="7434185" y="5430008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71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SATIN ALMA SÜRECİ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18" name="Resim 17">
            <a:extLst>
              <a:ext uri="{FF2B5EF4-FFF2-40B4-BE49-F238E27FC236}">
                <a16:creationId xmlns:a16="http://schemas.microsoft.com/office/drawing/2014/main" id="{92A09AD7-F50E-6F82-58AB-63D5F1381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384" y="1150691"/>
            <a:ext cx="9005232" cy="48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21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kern="0" dirty="0">
                  <a:solidFill>
                    <a:sysClr val="window" lastClr="FFFFFF"/>
                  </a:solidFill>
                  <a:latin typeface="Century Gothic"/>
                </a:rPr>
                <a:t>PROGRAM ANASAYFA GÖRÜNÜMÜ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11" name="Resim 10">
            <a:extLst>
              <a:ext uri="{FF2B5EF4-FFF2-40B4-BE49-F238E27FC236}">
                <a16:creationId xmlns:a16="http://schemas.microsoft.com/office/drawing/2014/main" id="{04D253CC-D901-FF37-B704-9AEA6AD06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222" y="795299"/>
            <a:ext cx="7803556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Resim 14">
            <a:extLst>
              <a:ext uri="{FF2B5EF4-FFF2-40B4-BE49-F238E27FC236}">
                <a16:creationId xmlns:a16="http://schemas.microsoft.com/office/drawing/2014/main" id="{784D5841-DCA0-EAA8-FB88-D26152DE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22" y="795299"/>
            <a:ext cx="7803556" cy="5267401"/>
          </a:xfrm>
          <a:prstGeom prst="rect">
            <a:avLst/>
          </a:prstGeom>
        </p:spPr>
      </p:pic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kern="0" dirty="0">
                  <a:solidFill>
                    <a:sysClr val="window" lastClr="FFFFFF"/>
                  </a:solidFill>
                  <a:latin typeface="Century Gothic"/>
                </a:rPr>
                <a:t>GÖREVLİ KİŞİLERİN İŞLENMESİ</a:t>
              </a:r>
              <a:endPara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4" name="Ok: Sol 13">
            <a:extLst>
              <a:ext uri="{FF2B5EF4-FFF2-40B4-BE49-F238E27FC236}">
                <a16:creationId xmlns:a16="http://schemas.microsoft.com/office/drawing/2014/main" id="{E85950BB-23FD-ACCF-D5B3-259462D32E42}"/>
              </a:ext>
            </a:extLst>
          </p:cNvPr>
          <p:cNvSpPr/>
          <p:nvPr/>
        </p:nvSpPr>
        <p:spPr>
          <a:xfrm>
            <a:off x="4119072" y="1623700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299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sim 16">
            <a:extLst>
              <a:ext uri="{FF2B5EF4-FFF2-40B4-BE49-F238E27FC236}">
                <a16:creationId xmlns:a16="http://schemas.microsoft.com/office/drawing/2014/main" id="{84666A5E-F6D9-F05D-04A5-715A3AC8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009" y="2281727"/>
            <a:ext cx="5130978" cy="4008249"/>
          </a:xfrm>
          <a:prstGeom prst="rect">
            <a:avLst/>
          </a:prstGeom>
        </p:spPr>
      </p:pic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kern="0" dirty="0">
                  <a:solidFill>
                    <a:sysClr val="window" lastClr="FFFFFF"/>
                  </a:solidFill>
                  <a:latin typeface="Century Gothic"/>
                </a:rPr>
                <a:t>GÖREVLİ KİŞİLERİN İŞLENMESİ</a:t>
              </a:r>
              <a:endPara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A089965-09B3-3CA9-0EF2-31889EED9413}"/>
              </a:ext>
            </a:extLst>
          </p:cNvPr>
          <p:cNvSpPr txBox="1"/>
          <p:nvPr/>
        </p:nvSpPr>
        <p:spPr>
          <a:xfrm>
            <a:off x="6096000" y="815109"/>
            <a:ext cx="57149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r>
              <a:rPr lang="tr-TR" dirty="0"/>
              <a:t>KOMİSYON  ÜYELERİ ÜNVANI VE GÖREVİ İLE TABLONUN</a:t>
            </a:r>
          </a:p>
          <a:p>
            <a:r>
              <a:rPr lang="tr-TR" dirty="0"/>
              <a:t>İLGİLİ KISMINA GİRİŞ YAPILIR.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2- </a:t>
            </a:r>
            <a:r>
              <a:rPr lang="tr-TR" b="1" dirty="0"/>
              <a:t>SAYFANIN ALT KISMI OTOMATİK OLUŞUR.</a:t>
            </a:r>
            <a:endParaRPr lang="tr-TR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C48D242F-649D-DF77-6F17-2861290B4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91" y="1002431"/>
            <a:ext cx="5779050" cy="5113588"/>
          </a:xfrm>
          <a:prstGeom prst="rect">
            <a:avLst/>
          </a:prstGeom>
        </p:spPr>
      </p:pic>
      <p:sp>
        <p:nvSpPr>
          <p:cNvPr id="14" name="Ok: Sol 13">
            <a:extLst>
              <a:ext uri="{FF2B5EF4-FFF2-40B4-BE49-F238E27FC236}">
                <a16:creationId xmlns:a16="http://schemas.microsoft.com/office/drawing/2014/main" id="{E85950BB-23FD-ACCF-D5B3-259462D32E42}"/>
              </a:ext>
            </a:extLst>
          </p:cNvPr>
          <p:cNvSpPr/>
          <p:nvPr/>
        </p:nvSpPr>
        <p:spPr>
          <a:xfrm>
            <a:off x="2663442" y="3393477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ol 17">
            <a:extLst>
              <a:ext uri="{FF2B5EF4-FFF2-40B4-BE49-F238E27FC236}">
                <a16:creationId xmlns:a16="http://schemas.microsoft.com/office/drawing/2014/main" id="{4214E453-4ECE-FD15-82AC-1C068D211F41}"/>
              </a:ext>
            </a:extLst>
          </p:cNvPr>
          <p:cNvSpPr/>
          <p:nvPr/>
        </p:nvSpPr>
        <p:spPr>
          <a:xfrm rot="16200000">
            <a:off x="7473299" y="2268908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AB35323D-558A-035D-C1B8-454A91EC5E1C}"/>
              </a:ext>
            </a:extLst>
          </p:cNvPr>
          <p:cNvSpPr txBox="1"/>
          <p:nvPr/>
        </p:nvSpPr>
        <p:spPr>
          <a:xfrm>
            <a:off x="2175674" y="3271386"/>
            <a:ext cx="656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endParaRPr lang="tr-TR" sz="3200" dirty="0"/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0A050CA-DAED-6D48-FF8D-15DC6B1F1757}"/>
              </a:ext>
            </a:extLst>
          </p:cNvPr>
          <p:cNvSpPr txBox="1"/>
          <p:nvPr/>
        </p:nvSpPr>
        <p:spPr>
          <a:xfrm>
            <a:off x="7970288" y="2252429"/>
            <a:ext cx="559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2-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771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BİLGİ GİRİŞİ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F8190BC1-6C4F-EE5F-7296-78289069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214" y="902604"/>
            <a:ext cx="7799571" cy="5265278"/>
          </a:xfrm>
          <a:prstGeom prst="rect">
            <a:avLst/>
          </a:prstGeom>
        </p:spPr>
      </p:pic>
      <p:sp>
        <p:nvSpPr>
          <p:cNvPr id="14" name="Ok: Sol 13">
            <a:extLst>
              <a:ext uri="{FF2B5EF4-FFF2-40B4-BE49-F238E27FC236}">
                <a16:creationId xmlns:a16="http://schemas.microsoft.com/office/drawing/2014/main" id="{E85950BB-23FD-ACCF-D5B3-259462D32E42}"/>
              </a:ext>
            </a:extLst>
          </p:cNvPr>
          <p:cNvSpPr/>
          <p:nvPr/>
        </p:nvSpPr>
        <p:spPr>
          <a:xfrm>
            <a:off x="7155887" y="1581755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85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BİLGİ GİRİŞİ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D530D839-0DED-EBC1-AA24-7474EF447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08" y="1076325"/>
            <a:ext cx="7535457" cy="4965800"/>
          </a:xfrm>
          <a:prstGeom prst="rect">
            <a:avLst/>
          </a:prstGeom>
        </p:spPr>
      </p:pic>
      <p:sp>
        <p:nvSpPr>
          <p:cNvPr id="14" name="Ok: Sol 13">
            <a:extLst>
              <a:ext uri="{FF2B5EF4-FFF2-40B4-BE49-F238E27FC236}">
                <a16:creationId xmlns:a16="http://schemas.microsoft.com/office/drawing/2014/main" id="{E85950BB-23FD-ACCF-D5B3-259462D32E42}"/>
              </a:ext>
            </a:extLst>
          </p:cNvPr>
          <p:cNvSpPr/>
          <p:nvPr/>
        </p:nvSpPr>
        <p:spPr>
          <a:xfrm>
            <a:off x="8598793" y="1539810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99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789E8E6F-FDF9-3099-8B97-16FF40821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715" y="2017769"/>
            <a:ext cx="7848600" cy="276225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DBAEB546-6F3A-A221-18ED-2B9A573B4B63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397F89A3-912E-5E14-19A2-760AF31E34CA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BİLGİ GİRİŞİ</a:t>
              </a:r>
            </a:p>
          </p:txBody>
        </p:sp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8763C1CE-6D55-AC8D-9839-2BDE4065A0E6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624083EA-EE17-889F-94AC-13CB7434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sp>
        <p:nvSpPr>
          <p:cNvPr id="15" name="Ok: Sol 14">
            <a:extLst>
              <a:ext uri="{FF2B5EF4-FFF2-40B4-BE49-F238E27FC236}">
                <a16:creationId xmlns:a16="http://schemas.microsoft.com/office/drawing/2014/main" id="{263F614B-D6D5-377E-C5F6-E1AEDAF687F7}"/>
              </a:ext>
            </a:extLst>
          </p:cNvPr>
          <p:cNvSpPr/>
          <p:nvPr/>
        </p:nvSpPr>
        <p:spPr>
          <a:xfrm>
            <a:off x="9367576" y="3102155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04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5F4B4926-A3A1-EC55-3AA4-091A41457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3" y="1150691"/>
            <a:ext cx="6955522" cy="4361814"/>
          </a:xfrm>
          <a:prstGeom prst="rect">
            <a:avLst/>
          </a:prstGeom>
        </p:spPr>
      </p:pic>
      <p:sp>
        <p:nvSpPr>
          <p:cNvPr id="11" name="Ok: Sol 10">
            <a:extLst>
              <a:ext uri="{FF2B5EF4-FFF2-40B4-BE49-F238E27FC236}">
                <a16:creationId xmlns:a16="http://schemas.microsoft.com/office/drawing/2014/main" id="{E2BC005E-8E0F-951A-3E78-43AD604F9BC1}"/>
              </a:ext>
            </a:extLst>
          </p:cNvPr>
          <p:cNvSpPr/>
          <p:nvPr/>
        </p:nvSpPr>
        <p:spPr>
          <a:xfrm rot="3651812">
            <a:off x="6422355" y="2615594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ol 11">
            <a:extLst>
              <a:ext uri="{FF2B5EF4-FFF2-40B4-BE49-F238E27FC236}">
                <a16:creationId xmlns:a16="http://schemas.microsoft.com/office/drawing/2014/main" id="{84B22104-B4D2-2853-8BF4-70684092ED52}"/>
              </a:ext>
            </a:extLst>
          </p:cNvPr>
          <p:cNvSpPr/>
          <p:nvPr/>
        </p:nvSpPr>
        <p:spPr>
          <a:xfrm rot="3651812">
            <a:off x="3594305" y="4837884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ol 12">
            <a:extLst>
              <a:ext uri="{FF2B5EF4-FFF2-40B4-BE49-F238E27FC236}">
                <a16:creationId xmlns:a16="http://schemas.microsoft.com/office/drawing/2014/main" id="{69882422-EA3D-6402-9F29-0B484281EF9B}"/>
              </a:ext>
            </a:extLst>
          </p:cNvPr>
          <p:cNvSpPr/>
          <p:nvPr/>
        </p:nvSpPr>
        <p:spPr>
          <a:xfrm rot="7935617">
            <a:off x="5429242" y="4837884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4" name="Grup 13">
            <a:extLst>
              <a:ext uri="{FF2B5EF4-FFF2-40B4-BE49-F238E27FC236}">
                <a16:creationId xmlns:a16="http://schemas.microsoft.com/office/drawing/2014/main" id="{0217BC75-9FA9-EF41-1F39-3AAB33CB4963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15" name="Dikdörtgen 14">
              <a:extLst>
                <a:ext uri="{FF2B5EF4-FFF2-40B4-BE49-F238E27FC236}">
                  <a16:creationId xmlns:a16="http://schemas.microsoft.com/office/drawing/2014/main" id="{A3E4C98C-B5BA-F57C-33EF-11BE0CEAB062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BİLGİ GİRİŞİ</a:t>
              </a:r>
            </a:p>
          </p:txBody>
        </p:sp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AB78E2B3-2A52-91DC-3C2E-3C598CD95BF4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17" name="Resim 16">
              <a:extLst>
                <a:ext uri="{FF2B5EF4-FFF2-40B4-BE49-F238E27FC236}">
                  <a16:creationId xmlns:a16="http://schemas.microsoft.com/office/drawing/2014/main" id="{D4DACD37-E73C-C085-16DD-572DE29A6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962BADAB-EE76-9530-1FE6-A226400525AE}"/>
              </a:ext>
            </a:extLst>
          </p:cNvPr>
          <p:cNvSpPr txBox="1"/>
          <p:nvPr/>
        </p:nvSpPr>
        <p:spPr>
          <a:xfrm>
            <a:off x="7664742" y="2474892"/>
            <a:ext cx="3542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r>
              <a:rPr lang="tr-TR" dirty="0"/>
              <a:t>KOMİSYON ALIM EVRAK BİLGİLERİ GİRİLİR.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2- </a:t>
            </a:r>
            <a:r>
              <a:rPr lang="tr-TR" dirty="0"/>
              <a:t>ALINACAK ÜRÜNLERİN BİLGİ GİRİŞİ YAPILIR.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3- </a:t>
            </a:r>
            <a:r>
              <a:rPr lang="tr-TR" dirty="0"/>
              <a:t>MALZEME ÖZELLİKLERİ,MİKTAR VE ÖLÇÜ BİRİMİ GİRİLİR.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05626A8-6DD0-F34B-9FC2-156C3F2F8DBE}"/>
              </a:ext>
            </a:extLst>
          </p:cNvPr>
          <p:cNvSpPr txBox="1"/>
          <p:nvPr/>
        </p:nvSpPr>
        <p:spPr>
          <a:xfrm>
            <a:off x="6432245" y="3039210"/>
            <a:ext cx="6568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endParaRPr lang="tr-TR" sz="32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EABF15B-6222-B235-5F4F-8F4314DEB7BC}"/>
              </a:ext>
            </a:extLst>
          </p:cNvPr>
          <p:cNvSpPr txBox="1"/>
          <p:nvPr/>
        </p:nvSpPr>
        <p:spPr>
          <a:xfrm>
            <a:off x="3168087" y="4992633"/>
            <a:ext cx="559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2- </a:t>
            </a:r>
            <a:endParaRPr lang="tr-TR" sz="3200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63EF9DB-C987-FD91-4B08-5BF34D8916B2}"/>
              </a:ext>
            </a:extLst>
          </p:cNvPr>
          <p:cNvSpPr txBox="1"/>
          <p:nvPr/>
        </p:nvSpPr>
        <p:spPr>
          <a:xfrm>
            <a:off x="4984283" y="4960181"/>
            <a:ext cx="559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3-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59966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>
            <a:extLst>
              <a:ext uri="{FF2B5EF4-FFF2-40B4-BE49-F238E27FC236}">
                <a16:creationId xmlns:a16="http://schemas.microsoft.com/office/drawing/2014/main" id="{6B19C40F-144F-4FA1-A58B-DF6496461364}"/>
              </a:ext>
            </a:extLst>
          </p:cNvPr>
          <p:cNvGrpSpPr/>
          <p:nvPr/>
        </p:nvGrpSpPr>
        <p:grpSpPr>
          <a:xfrm>
            <a:off x="0" y="-1369"/>
            <a:ext cx="12175956" cy="903973"/>
            <a:chOff x="0" y="-1369"/>
            <a:chExt cx="12175956" cy="903973"/>
          </a:xfrm>
        </p:grpSpPr>
        <p:sp>
          <p:nvSpPr>
            <p:cNvPr id="5" name="Dikdörtgen 4">
              <a:extLst>
                <a:ext uri="{FF2B5EF4-FFF2-40B4-BE49-F238E27FC236}">
                  <a16:creationId xmlns:a16="http://schemas.microsoft.com/office/drawing/2014/main" id="{E5880BEB-CA50-4080-AE10-57E97CC5440B}"/>
                </a:ext>
              </a:extLst>
            </p:cNvPr>
            <p:cNvSpPr/>
            <p:nvPr/>
          </p:nvSpPr>
          <p:spPr>
            <a:xfrm>
              <a:off x="1779708" y="246719"/>
              <a:ext cx="10396248" cy="407799"/>
            </a:xfrm>
            <a:prstGeom prst="rect">
              <a:avLst/>
            </a:prstGeom>
            <a:solidFill>
              <a:srgbClr val="3898B6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r-TR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SATIN ALMA SÜRECİ</a:t>
              </a:r>
            </a:p>
          </p:txBody>
        </p:sp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7B72F5E7-48D3-4FFA-BC4F-D1DE096AEE95}"/>
                </a:ext>
              </a:extLst>
            </p:cNvPr>
            <p:cNvSpPr/>
            <p:nvPr/>
          </p:nvSpPr>
          <p:spPr>
            <a:xfrm>
              <a:off x="0" y="246718"/>
              <a:ext cx="1802168" cy="407800"/>
            </a:xfrm>
            <a:prstGeom prst="rect">
              <a:avLst/>
            </a:prstGeom>
            <a:solidFill>
              <a:srgbClr val="FF0000"/>
            </a:solidFill>
            <a:ln w="15875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7" name="Resim 6">
              <a:extLst>
                <a:ext uri="{FF2B5EF4-FFF2-40B4-BE49-F238E27FC236}">
                  <a16:creationId xmlns:a16="http://schemas.microsoft.com/office/drawing/2014/main" id="{CC4B6CF4-FCE8-41EA-AB09-35B21946C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729" y="-1369"/>
              <a:ext cx="903973" cy="903973"/>
            </a:xfrm>
            <a:prstGeom prst="rect">
              <a:avLst/>
            </a:prstGeom>
          </p:spPr>
        </p:pic>
      </p:grpSp>
      <p:grpSp>
        <p:nvGrpSpPr>
          <p:cNvPr id="8" name="Grup 7">
            <a:extLst>
              <a:ext uri="{FF2B5EF4-FFF2-40B4-BE49-F238E27FC236}">
                <a16:creationId xmlns:a16="http://schemas.microsoft.com/office/drawing/2014/main" id="{5A34F88F-77AE-4914-9169-2777975A941E}"/>
              </a:ext>
            </a:extLst>
          </p:cNvPr>
          <p:cNvGrpSpPr/>
          <p:nvPr/>
        </p:nvGrpSpPr>
        <p:grpSpPr>
          <a:xfrm>
            <a:off x="1" y="6463933"/>
            <a:ext cx="12191998" cy="329434"/>
            <a:chOff x="1" y="6262597"/>
            <a:chExt cx="12191998" cy="329434"/>
          </a:xfrm>
        </p:grpSpPr>
        <p:sp>
          <p:nvSpPr>
            <p:cNvPr id="9" name="Dikdörtgen 8">
              <a:extLst>
                <a:ext uri="{FF2B5EF4-FFF2-40B4-BE49-F238E27FC236}">
                  <a16:creationId xmlns:a16="http://schemas.microsoft.com/office/drawing/2014/main" id="{6B83C46F-9C8F-47B9-8B2D-3422E7AFACEA}"/>
                </a:ext>
              </a:extLst>
            </p:cNvPr>
            <p:cNvSpPr/>
            <p:nvPr/>
          </p:nvSpPr>
          <p:spPr>
            <a:xfrm>
              <a:off x="1" y="6262597"/>
              <a:ext cx="9968564" cy="329434"/>
            </a:xfrm>
            <a:prstGeom prst="rect">
              <a:avLst/>
            </a:prstGeom>
            <a:solidFill>
              <a:srgbClr val="3898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Dikdörtgen 9">
              <a:extLst>
                <a:ext uri="{FF2B5EF4-FFF2-40B4-BE49-F238E27FC236}">
                  <a16:creationId xmlns:a16="http://schemas.microsoft.com/office/drawing/2014/main" id="{7A513FC1-8EFF-403A-9DC3-46A7E6795AD8}"/>
                </a:ext>
              </a:extLst>
            </p:cNvPr>
            <p:cNvSpPr/>
            <p:nvPr/>
          </p:nvSpPr>
          <p:spPr>
            <a:xfrm>
              <a:off x="10848513" y="6262597"/>
              <a:ext cx="1343486" cy="329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/>
            </a:p>
          </p:txBody>
        </p:sp>
      </p:grpSp>
      <p:pic>
        <p:nvPicPr>
          <p:cNvPr id="12" name="Resim 11">
            <a:extLst>
              <a:ext uri="{FF2B5EF4-FFF2-40B4-BE49-F238E27FC236}">
                <a16:creationId xmlns:a16="http://schemas.microsoft.com/office/drawing/2014/main" id="{F8190BC1-6C4F-EE5F-7296-78289069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35" y="950569"/>
            <a:ext cx="7799571" cy="5265278"/>
          </a:xfrm>
          <a:prstGeom prst="rect">
            <a:avLst/>
          </a:prstGeom>
        </p:spPr>
      </p:pic>
      <p:sp>
        <p:nvSpPr>
          <p:cNvPr id="14" name="Ok: Sol 13">
            <a:extLst>
              <a:ext uri="{FF2B5EF4-FFF2-40B4-BE49-F238E27FC236}">
                <a16:creationId xmlns:a16="http://schemas.microsoft.com/office/drawing/2014/main" id="{E85950BB-23FD-ACCF-D5B3-259462D32E42}"/>
              </a:ext>
            </a:extLst>
          </p:cNvPr>
          <p:cNvSpPr/>
          <p:nvPr/>
        </p:nvSpPr>
        <p:spPr>
          <a:xfrm>
            <a:off x="2616890" y="2895851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D072DA3-C8DE-4BF8-CF4B-A1684A17BD78}"/>
              </a:ext>
            </a:extLst>
          </p:cNvPr>
          <p:cNvSpPr txBox="1"/>
          <p:nvPr/>
        </p:nvSpPr>
        <p:spPr>
          <a:xfrm>
            <a:off x="2090859" y="2892190"/>
            <a:ext cx="6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  </a:t>
            </a:r>
            <a:endParaRPr lang="tr-TR" dirty="0"/>
          </a:p>
        </p:txBody>
      </p:sp>
      <p:sp>
        <p:nvSpPr>
          <p:cNvPr id="3" name="Ok: Sol 2">
            <a:extLst>
              <a:ext uri="{FF2B5EF4-FFF2-40B4-BE49-F238E27FC236}">
                <a16:creationId xmlns:a16="http://schemas.microsoft.com/office/drawing/2014/main" id="{04CD6BF6-C8F9-5F50-5253-4B6A17766407}"/>
              </a:ext>
            </a:extLst>
          </p:cNvPr>
          <p:cNvSpPr/>
          <p:nvPr/>
        </p:nvSpPr>
        <p:spPr>
          <a:xfrm>
            <a:off x="2616890" y="3442507"/>
            <a:ext cx="555477" cy="58111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F8437C-44F1-A813-6B90-AAF406F7FD87}"/>
              </a:ext>
            </a:extLst>
          </p:cNvPr>
          <p:cNvSpPr txBox="1"/>
          <p:nvPr/>
        </p:nvSpPr>
        <p:spPr>
          <a:xfrm>
            <a:off x="2090859" y="3438846"/>
            <a:ext cx="643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2-  </a:t>
            </a:r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91631A2-CF97-37A2-4362-76315FD5691C}"/>
              </a:ext>
            </a:extLst>
          </p:cNvPr>
          <p:cNvSpPr txBox="1"/>
          <p:nvPr/>
        </p:nvSpPr>
        <p:spPr>
          <a:xfrm>
            <a:off x="8310694" y="2466618"/>
            <a:ext cx="374428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1-</a:t>
            </a:r>
            <a:r>
              <a:rPr lang="tr-TR" dirty="0"/>
              <a:t>BİLGİ GİRİŞİ TAMAMLANDIKTAN SONRA TEKLİF MEKTUBU ÇIKTISI ALINARAK FİRMALARA GÖNDERİLİR.</a:t>
            </a:r>
          </a:p>
          <a:p>
            <a:r>
              <a:rPr lang="tr-TR" sz="3200" b="1" dirty="0">
                <a:solidFill>
                  <a:srgbClr val="FF0000"/>
                </a:solidFill>
              </a:rPr>
              <a:t>2- </a:t>
            </a:r>
            <a:r>
              <a:rPr lang="tr-TR" dirty="0"/>
              <a:t>BİLGİ GİRİŞİ TAMAMLANDIKTAN SONRA FİYAT ARAŞTIMA ÇIKTISI ALINARAK FİRMALARA GÖNDERİLİR</a:t>
            </a:r>
          </a:p>
        </p:txBody>
      </p:sp>
    </p:spTree>
    <p:extLst>
      <p:ext uri="{BB962C8B-B14F-4D97-AF65-F5344CB8AC3E}">
        <p14:creationId xmlns:p14="http://schemas.microsoft.com/office/powerpoint/2010/main" val="3586977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Gökyüzü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TM03457452[[fn=Gökyüzü]]</Template>
  <TotalTime>184</TotalTime>
  <Words>174</Words>
  <Application>Microsoft Office PowerPoint</Application>
  <PresentationFormat>Geniş ekran</PresentationFormat>
  <Paragraphs>43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Myriad Pro</vt:lpstr>
      <vt:lpstr>Gökyüzü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fikret biliz</dc:creator>
  <cp:lastModifiedBy>FkrtBlz</cp:lastModifiedBy>
  <cp:revision>18</cp:revision>
  <dcterms:created xsi:type="dcterms:W3CDTF">2022-04-04T13:16:36Z</dcterms:created>
  <dcterms:modified xsi:type="dcterms:W3CDTF">2022-09-26T19:45:42Z</dcterms:modified>
</cp:coreProperties>
</file>