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1"/>
  </p:notesMasterIdLst>
  <p:sldIdLst>
    <p:sldId id="412" r:id="rId2"/>
    <p:sldId id="332" r:id="rId3"/>
    <p:sldId id="257" r:id="rId4"/>
    <p:sldId id="333" r:id="rId5"/>
    <p:sldId id="337" r:id="rId6"/>
    <p:sldId id="338" r:id="rId7"/>
    <p:sldId id="334" r:id="rId8"/>
    <p:sldId id="259" r:id="rId9"/>
    <p:sldId id="335" r:id="rId10"/>
    <p:sldId id="340" r:id="rId11"/>
    <p:sldId id="341" r:id="rId12"/>
    <p:sldId id="342" r:id="rId13"/>
    <p:sldId id="388" r:id="rId14"/>
    <p:sldId id="343" r:id="rId15"/>
    <p:sldId id="344" r:id="rId16"/>
    <p:sldId id="383" r:id="rId17"/>
    <p:sldId id="384" r:id="rId18"/>
    <p:sldId id="385" r:id="rId19"/>
    <p:sldId id="386" r:id="rId20"/>
    <p:sldId id="345" r:id="rId21"/>
    <p:sldId id="346" r:id="rId22"/>
    <p:sldId id="347" r:id="rId23"/>
    <p:sldId id="348" r:id="rId24"/>
    <p:sldId id="349" r:id="rId25"/>
    <p:sldId id="350" r:id="rId26"/>
    <p:sldId id="351" r:id="rId27"/>
    <p:sldId id="387" r:id="rId28"/>
    <p:sldId id="352" r:id="rId29"/>
    <p:sldId id="353" r:id="rId30"/>
    <p:sldId id="354" r:id="rId31"/>
    <p:sldId id="355" r:id="rId32"/>
    <p:sldId id="356" r:id="rId33"/>
    <p:sldId id="359" r:id="rId34"/>
    <p:sldId id="357" r:id="rId35"/>
    <p:sldId id="336" r:id="rId36"/>
    <p:sldId id="362" r:id="rId37"/>
    <p:sldId id="361" r:id="rId38"/>
    <p:sldId id="389" r:id="rId39"/>
    <p:sldId id="390" r:id="rId40"/>
    <p:sldId id="391" r:id="rId41"/>
    <p:sldId id="392" r:id="rId42"/>
    <p:sldId id="393" r:id="rId43"/>
    <p:sldId id="394" r:id="rId44"/>
    <p:sldId id="395" r:id="rId45"/>
    <p:sldId id="396" r:id="rId46"/>
    <p:sldId id="397" r:id="rId47"/>
    <p:sldId id="402" r:id="rId48"/>
    <p:sldId id="403" r:id="rId49"/>
    <p:sldId id="404" r:id="rId50"/>
    <p:sldId id="405" r:id="rId51"/>
    <p:sldId id="406" r:id="rId52"/>
    <p:sldId id="407" r:id="rId53"/>
    <p:sldId id="408" r:id="rId54"/>
    <p:sldId id="409" r:id="rId55"/>
    <p:sldId id="363" r:id="rId56"/>
    <p:sldId id="364" r:id="rId57"/>
    <p:sldId id="365" r:id="rId58"/>
    <p:sldId id="366" r:id="rId59"/>
    <p:sldId id="367" r:id="rId60"/>
    <p:sldId id="368" r:id="rId61"/>
    <p:sldId id="375" r:id="rId62"/>
    <p:sldId id="376" r:id="rId63"/>
    <p:sldId id="377" r:id="rId64"/>
    <p:sldId id="378" r:id="rId65"/>
    <p:sldId id="379" r:id="rId66"/>
    <p:sldId id="380" r:id="rId67"/>
    <p:sldId id="381" r:id="rId68"/>
    <p:sldId id="369" r:id="rId69"/>
    <p:sldId id="370" r:id="rId70"/>
    <p:sldId id="371" r:id="rId71"/>
    <p:sldId id="372" r:id="rId72"/>
    <p:sldId id="373" r:id="rId73"/>
    <p:sldId id="374" r:id="rId74"/>
    <p:sldId id="278" r:id="rId75"/>
    <p:sldId id="382" r:id="rId76"/>
    <p:sldId id="279" r:id="rId77"/>
    <p:sldId id="281" r:id="rId78"/>
    <p:sldId id="360" r:id="rId79"/>
    <p:sldId id="280" r:id="rId8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497283-D3EC-45FF-BC7E-16C7D343A62C}" type="datetimeFigureOut">
              <a:rPr lang="tr-TR" smtClean="0"/>
              <a:pPr/>
              <a:t>16.12.2015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B4C0FC-906D-4226-A6D6-B07B3E5799B7}" type="slidenum">
              <a:rPr lang="tr-TR" smtClean="0"/>
              <a:pPr/>
              <a:t>‹#›</a:t>
            </a:fld>
            <a:endParaRPr lang="tr-TR"/>
          </a:p>
        </p:txBody>
      </p:sp>
    </p:spTree>
    <p:extLst>
      <p:ext uri="{BB962C8B-B14F-4D97-AF65-F5344CB8AC3E}">
        <p14:creationId xmlns:p14="http://schemas.microsoft.com/office/powerpoint/2010/main" xmlns="" val="2203094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9118255-F539-49D3-9414-EE1CF509F628}" type="datetime1">
              <a:rPr lang="tr-TR" smtClean="0"/>
              <a:pPr/>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66719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EBF862-2E33-46FD-9E1B-7BB5D1F87D83}" type="datetime1">
              <a:rPr lang="tr-TR" smtClean="0"/>
              <a:pPr/>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114310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DB49DE-8A12-405C-9321-1B14A726B427}" type="datetime1">
              <a:rPr lang="tr-TR" smtClean="0"/>
              <a:pPr/>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319061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2793A2-9CB2-4856-9E6A-2A716331912F}" type="datetime1">
              <a:rPr lang="tr-TR" smtClean="0"/>
              <a:pPr/>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337074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734F955-C36F-429A-91D4-67E0A564B4F2}" type="datetime1">
              <a:rPr lang="tr-TR" smtClean="0"/>
              <a:pPr/>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373173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297123C-D391-46B2-9F17-91C208AC6165}" type="datetime1">
              <a:rPr lang="tr-TR" smtClean="0"/>
              <a:pPr/>
              <a:t>16.12.2015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33169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F16A80-9315-4869-9283-87CA8BAF06BB}" type="datetime1">
              <a:rPr lang="tr-TR" smtClean="0"/>
              <a:pPr/>
              <a:t>16.12.2015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295940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3CBEDD-425B-4A73-A7EB-4BB59BE73619}" type="datetime1">
              <a:rPr lang="tr-TR" smtClean="0"/>
              <a:pPr/>
              <a:t>16.12.2015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400366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2DF1D4E-E618-4E62-826F-8BF9BB31DB3A}" type="datetime1">
              <a:rPr lang="tr-TR" smtClean="0"/>
              <a:pPr/>
              <a:t>16.12.2015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310660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384AB3-B53D-4388-B68F-3D72DD7A3D30}" type="datetime1">
              <a:rPr lang="tr-TR" smtClean="0"/>
              <a:pPr/>
              <a:t>16.12.2015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1830067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15EF07-B213-4DB6-B38D-309F0B169CEB}" type="datetime1">
              <a:rPr lang="tr-TR" smtClean="0"/>
              <a:pPr/>
              <a:t>16.12.2015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181832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accent1">
                <a:tint val="44500"/>
                <a:satMod val="160000"/>
              </a:schemeClr>
            </a:gs>
            <a:gs pos="24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42037-478B-4555-B94F-903A433D8A0B}" type="datetime1">
              <a:rPr lang="tr-TR" smtClean="0"/>
              <a:pPr/>
              <a:t>16.12.2015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7E01C-54DE-4ACD-ADE0-38C470DD381D}" type="slidenum">
              <a:rPr lang="tr-TR" smtClean="0"/>
              <a:pPr/>
              <a:t>‹#›</a:t>
            </a:fld>
            <a:endParaRPr lang="tr-TR"/>
          </a:p>
        </p:txBody>
      </p:sp>
    </p:spTree>
    <p:extLst>
      <p:ext uri="{BB962C8B-B14F-4D97-AF65-F5344CB8AC3E}">
        <p14:creationId xmlns:p14="http://schemas.microsoft.com/office/powerpoint/2010/main" xmlns="" val="1329323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865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Veri Yer Tutucusu 3"/>
          <p:cNvSpPr>
            <a:spLocks noGrp="1"/>
          </p:cNvSpPr>
          <p:nvPr>
            <p:ph type="dt" sz="half" idx="10"/>
          </p:nvPr>
        </p:nvSpPr>
        <p:spPr/>
        <p:txBody>
          <a:bodyPr/>
          <a:lstStyle/>
          <a:p>
            <a:fld id="{D182E553-1CC4-4DAB-9249-3CFC828446B6}" type="datetime1">
              <a:rPr lang="tr-TR" smtClean="0"/>
              <a:pPr/>
              <a:t>16.12.2015</a:t>
            </a:fld>
            <a:endParaRPr lang="tr-TR"/>
          </a:p>
        </p:txBody>
      </p:sp>
      <p:sp>
        <p:nvSpPr>
          <p:cNvPr id="5" name="Slayt Numarası Yer Tutucusu 4"/>
          <p:cNvSpPr>
            <a:spLocks noGrp="1"/>
          </p:cNvSpPr>
          <p:nvPr>
            <p:ph type="sldNum" sz="quarter" idx="12"/>
          </p:nvPr>
        </p:nvSpPr>
        <p:spPr/>
        <p:txBody>
          <a:bodyPr/>
          <a:lstStyle/>
          <a:p>
            <a:fld id="{7507E01C-54DE-4ACD-ADE0-38C470DD381D}" type="slidenum">
              <a:rPr lang="tr-TR" smtClean="0"/>
              <a:pPr/>
              <a:t>1</a:t>
            </a:fld>
            <a:endParaRPr lang="tr-TR"/>
          </a:p>
        </p:txBody>
      </p:sp>
      <p:sp>
        <p:nvSpPr>
          <p:cNvPr id="7" name="Dikdörtgen 6"/>
          <p:cNvSpPr/>
          <p:nvPr/>
        </p:nvSpPr>
        <p:spPr>
          <a:xfrm>
            <a:off x="0" y="4919008"/>
            <a:ext cx="9144000" cy="1323439"/>
          </a:xfrm>
          <a:prstGeom prst="rect">
            <a:avLst/>
          </a:prstGeom>
        </p:spPr>
        <p:txBody>
          <a:bodyPr wrap="square">
            <a:spAutoFit/>
          </a:bodyPr>
          <a:lstStyle/>
          <a:p>
            <a:pPr algn="ctr"/>
            <a:r>
              <a:rPr lang="tr-TR" sz="4000" b="1" dirty="0" smtClean="0">
                <a:solidFill>
                  <a:schemeClr val="bg1"/>
                </a:solidFill>
                <a:effectLst>
                  <a:outerShdw blurRad="38100" dist="38100" dir="2700000" algn="tl">
                    <a:srgbClr val="000000">
                      <a:alpha val="43137"/>
                    </a:srgbClr>
                  </a:outerShdw>
                </a:effectLst>
              </a:rPr>
              <a:t>Performans Eğitimi Semineri</a:t>
            </a:r>
          </a:p>
          <a:p>
            <a:pPr algn="ctr"/>
            <a:endParaRPr lang="tr-TR" sz="4000" b="1"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307266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15</a:t>
            </a:r>
          </a:p>
          <a:p>
            <a:pPr algn="ctr"/>
            <a:r>
              <a:rPr lang="tr-TR" sz="4000" b="1" dirty="0" smtClean="0">
                <a:effectLst>
                  <a:outerShdw blurRad="38100" dist="38100" dir="2700000" algn="tl">
                    <a:srgbClr val="000000">
                      <a:alpha val="43137"/>
                    </a:srgbClr>
                  </a:outerShdw>
                </a:effectLst>
              </a:rPr>
              <a:t>Aday </a:t>
            </a:r>
            <a:r>
              <a:rPr lang="tr-TR" sz="4000" b="1" dirty="0">
                <a:effectLst>
                  <a:outerShdw blurRad="38100" dist="38100" dir="2700000" algn="tl">
                    <a:srgbClr val="000000">
                      <a:alpha val="43137"/>
                    </a:srgbClr>
                  </a:outerShdw>
                </a:effectLst>
              </a:rPr>
              <a:t>öğretmenler, en az bir yıl fiilen çalışmak ve performans değerlendirmesine göre başarılı olmak şartlarını sağlamak kaydıyla, Bakanlıkça yapılacak yazılı veya yazılı ve sözlü sınava girmeye hak kazanır.</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a:t>
            </a:r>
          </a:p>
          <a:p>
            <a:pPr algn="ctr"/>
            <a:r>
              <a:rPr lang="tr-TR" sz="4000" b="1" dirty="0" smtClean="0">
                <a:solidFill>
                  <a:srgbClr val="FF0000"/>
                </a:solidFill>
                <a:effectLst>
                  <a:outerShdw blurRad="38100" dist="38100" dir="2700000" algn="tl">
                    <a:srgbClr val="000000">
                      <a:alpha val="43137"/>
                    </a:srgbClr>
                  </a:outerShdw>
                </a:effectLst>
              </a:rPr>
              <a:t>Yazılı Sınava Girme Şartı Nedir?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462C9931-1E95-4471-B2BB-21B800E32CDD}"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10</a:t>
            </a:fld>
            <a:endParaRPr lang="tr-TR"/>
          </a:p>
        </p:txBody>
      </p:sp>
    </p:spTree>
    <p:extLst>
      <p:ext uri="{BB962C8B-B14F-4D97-AF65-F5344CB8AC3E}">
        <p14:creationId xmlns:p14="http://schemas.microsoft.com/office/powerpoint/2010/main" xmlns="" val="4058124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9293" y="2780928"/>
            <a:ext cx="8712968" cy="3785652"/>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16 – </a:t>
            </a:r>
            <a:r>
              <a:rPr lang="tr-TR" sz="4000" b="1" dirty="0" smtClean="0">
                <a:effectLst>
                  <a:outerShdw blurRad="38100" dist="38100" dir="2700000" algn="tl">
                    <a:srgbClr val="000000">
                      <a:alpha val="43137"/>
                    </a:srgbClr>
                  </a:outerShdw>
                </a:effectLst>
              </a:rPr>
              <a:t>1</a:t>
            </a:r>
          </a:p>
          <a:p>
            <a:r>
              <a:rPr lang="tr-TR" sz="4000" b="1" dirty="0" smtClean="0">
                <a:effectLst>
                  <a:outerShdw blurRad="38100" dist="38100" dir="2700000" algn="tl">
                    <a:srgbClr val="000000">
                      <a:alpha val="43137"/>
                    </a:srgbClr>
                  </a:outerShdw>
                </a:effectLst>
              </a:rPr>
              <a:t>Aday </a:t>
            </a:r>
            <a:r>
              <a:rPr lang="tr-TR" sz="4000" b="1" dirty="0">
                <a:effectLst>
                  <a:outerShdw blurRad="38100" dist="38100" dir="2700000" algn="tl">
                    <a:srgbClr val="000000">
                      <a:alpha val="43137"/>
                    </a:srgbClr>
                  </a:outerShdw>
                </a:effectLst>
              </a:rPr>
              <a:t>öğretmenler, </a:t>
            </a:r>
            <a:r>
              <a:rPr lang="tr-TR" sz="4000" b="1" dirty="0" smtClean="0">
                <a:effectLst>
                  <a:outerShdw blurRad="38100" dist="38100" dir="2700000" algn="tl">
                    <a:srgbClr val="000000">
                      <a:alpha val="43137"/>
                    </a:srgbClr>
                  </a:outerShdw>
                </a:effectLst>
              </a:rPr>
              <a:t>göreve </a:t>
            </a:r>
            <a:r>
              <a:rPr lang="tr-TR" sz="4000" b="1" dirty="0">
                <a:effectLst>
                  <a:outerShdw blurRad="38100" dist="38100" dir="2700000" algn="tl">
                    <a:srgbClr val="000000">
                      <a:alpha val="43137"/>
                    </a:srgbClr>
                  </a:outerShdw>
                </a:effectLst>
              </a:rPr>
              <a:t>başladığı ilk dönemde </a:t>
            </a:r>
            <a:r>
              <a:rPr lang="tr-TR" sz="4000" b="1" dirty="0">
                <a:solidFill>
                  <a:srgbClr val="FF0000"/>
                </a:solidFill>
                <a:effectLst>
                  <a:outerShdw blurRad="38100" dist="38100" dir="2700000" algn="tl">
                    <a:srgbClr val="000000">
                      <a:alpha val="43137"/>
                    </a:srgbClr>
                  </a:outerShdw>
                </a:effectLst>
              </a:rPr>
              <a:t>bir</a:t>
            </a:r>
            <a:r>
              <a:rPr lang="tr-TR" sz="4000" b="1" dirty="0">
                <a:effectLst>
                  <a:outerShdw blurRad="38100" dist="38100" dir="2700000" algn="tl">
                    <a:srgbClr val="000000">
                      <a:alpha val="43137"/>
                    </a:srgbClr>
                  </a:outerShdw>
                </a:effectLst>
              </a:rPr>
              <a:t>, takip eden dönemde ise </a:t>
            </a:r>
            <a:r>
              <a:rPr lang="tr-TR" sz="4000" b="1" dirty="0">
                <a:solidFill>
                  <a:srgbClr val="FF0000"/>
                </a:solidFill>
                <a:effectLst>
                  <a:outerShdw blurRad="38100" dist="38100" dir="2700000" algn="tl">
                    <a:srgbClr val="000000">
                      <a:alpha val="43137"/>
                    </a:srgbClr>
                  </a:outerShdw>
                </a:effectLst>
              </a:rPr>
              <a:t>iki</a:t>
            </a:r>
            <a:r>
              <a:rPr lang="tr-TR" sz="4000" b="1" dirty="0">
                <a:effectLst>
                  <a:outerShdw blurRad="38100" dist="38100" dir="2700000" algn="tl">
                    <a:srgbClr val="000000">
                      <a:alpha val="43137"/>
                    </a:srgbClr>
                  </a:outerShdw>
                </a:effectLst>
              </a:rPr>
              <a:t> defa olmak üzere, değerlendiriciler tarafından toplamda </a:t>
            </a:r>
            <a:r>
              <a:rPr lang="tr-TR" sz="4000" b="1" dirty="0">
                <a:solidFill>
                  <a:srgbClr val="FF0000"/>
                </a:solidFill>
                <a:effectLst>
                  <a:outerShdw blurRad="38100" dist="38100" dir="2700000" algn="tl">
                    <a:srgbClr val="000000">
                      <a:alpha val="43137"/>
                    </a:srgbClr>
                  </a:outerShdw>
                </a:effectLst>
              </a:rPr>
              <a:t>üç</a:t>
            </a:r>
            <a:r>
              <a:rPr lang="tr-TR" sz="4000" b="1" dirty="0">
                <a:effectLst>
                  <a:outerShdw blurRad="38100" dist="38100" dir="2700000" algn="tl">
                    <a:srgbClr val="000000">
                      <a:alpha val="43137"/>
                    </a:srgbClr>
                  </a:outerShdw>
                </a:effectLst>
              </a:rPr>
              <a:t> defa değerlendirilir. </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Öğretmene Kaç Performans Değerlendirmesi Yapılır?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015DEA7A-8DC9-4CB4-85CD-60C0EB132277}"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11</a:t>
            </a:fld>
            <a:endParaRPr lang="tr-TR"/>
          </a:p>
        </p:txBody>
      </p:sp>
    </p:spTree>
    <p:extLst>
      <p:ext uri="{BB962C8B-B14F-4D97-AF65-F5344CB8AC3E}">
        <p14:creationId xmlns:p14="http://schemas.microsoft.com/office/powerpoint/2010/main" xmlns="" val="1385090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19" y="1700808"/>
            <a:ext cx="8712968" cy="5016758"/>
          </a:xfrm>
          <a:prstGeom prst="rect">
            <a:avLst/>
          </a:prstGeom>
        </p:spPr>
        <p:txBody>
          <a:bodyPr wrap="square">
            <a:spAutoFit/>
          </a:bodyPr>
          <a:lstStyle/>
          <a:p>
            <a:r>
              <a:rPr lang="tr-TR" sz="3200" b="1" dirty="0">
                <a:effectLst>
                  <a:outerShdw blurRad="38100" dist="38100" dir="2700000" algn="tl">
                    <a:srgbClr val="000000">
                      <a:alpha val="43137"/>
                    </a:srgbClr>
                  </a:outerShdw>
                </a:effectLst>
              </a:rPr>
              <a:t>MADDE 16 – </a:t>
            </a:r>
            <a:r>
              <a:rPr lang="tr-TR" sz="3200" b="1" dirty="0" smtClean="0">
                <a:effectLst>
                  <a:outerShdw blurRad="38100" dist="38100" dir="2700000" algn="tl">
                    <a:srgbClr val="000000">
                      <a:alpha val="43137"/>
                    </a:srgbClr>
                  </a:outerShdw>
                </a:effectLst>
              </a:rPr>
              <a:t>2</a:t>
            </a:r>
          </a:p>
          <a:p>
            <a:r>
              <a:rPr lang="tr-TR" sz="3200" b="1" dirty="0" smtClean="0">
                <a:effectLst>
                  <a:outerShdw blurRad="38100" dist="38100" dir="2700000" algn="tl">
                    <a:srgbClr val="000000">
                      <a:alpha val="43137"/>
                    </a:srgbClr>
                  </a:outerShdw>
                </a:effectLst>
              </a:rPr>
              <a:t>Değerlendiriciler</a:t>
            </a:r>
            <a:r>
              <a:rPr lang="tr-TR" sz="3200" b="1" dirty="0">
                <a:effectLst>
                  <a:outerShdw blurRad="38100" dist="38100" dir="2700000" algn="tl">
                    <a:srgbClr val="000000">
                      <a:alpha val="43137"/>
                    </a:srgbClr>
                  </a:outerShdw>
                </a:effectLst>
              </a:rPr>
              <a:t>; il millî eğitim müdürünce görevlendirilecek maarif müfettişi, aday öğretmenin görev yaptığı eğitim kurumu müdürü ve eğitim kurumu müdürünün görevlendirdiği danışman öğretmenden oluşur. Değerlendiriciler birden fazla aday öğretmenin performansını değerlendirebilir; ancak, aynı değerlendirici birden fazla sıfatla aynı aday öğretmenin performansını değerlendiremez.</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 </a:t>
            </a:r>
          </a:p>
          <a:p>
            <a:pPr algn="ctr"/>
            <a:r>
              <a:rPr lang="tr-TR" sz="4000" b="1" dirty="0" smtClean="0">
                <a:solidFill>
                  <a:srgbClr val="FF0000"/>
                </a:solidFill>
                <a:effectLst>
                  <a:outerShdw blurRad="38100" dist="38100" dir="2700000" algn="tl">
                    <a:srgbClr val="000000">
                      <a:alpha val="43137"/>
                    </a:srgbClr>
                  </a:outerShdw>
                </a:effectLst>
              </a:rPr>
              <a:t>Kimler Değerlendirir?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F3744954-9A7F-4155-B290-9C781739DCF6}"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12</a:t>
            </a:fld>
            <a:endParaRPr lang="tr-TR"/>
          </a:p>
        </p:txBody>
      </p:sp>
    </p:spTree>
    <p:extLst>
      <p:ext uri="{BB962C8B-B14F-4D97-AF65-F5344CB8AC3E}">
        <p14:creationId xmlns:p14="http://schemas.microsoft.com/office/powerpoint/2010/main" xmlns="" val="2721280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utfaktadilat.com/FileUpload/ks29715/File/dikka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5485" y="548680"/>
            <a:ext cx="3038475" cy="4381501"/>
          </a:xfrm>
          <a:prstGeom prst="rect">
            <a:avLst/>
          </a:prstGeom>
          <a:noFill/>
          <a:extLst>
            <a:ext uri="{909E8E84-426E-40DD-AFC4-6F175D3DCCD1}">
              <a14:hiddenFill xmlns:a14="http://schemas.microsoft.com/office/drawing/2010/main" xmlns="">
                <a:solidFill>
                  <a:srgbClr val="FFFFFF"/>
                </a:solidFill>
              </a14:hiddenFill>
            </a:ext>
          </a:extLst>
        </p:spPr>
      </p:pic>
      <p:sp>
        <p:nvSpPr>
          <p:cNvPr id="4" name="Dikdörtgen 3"/>
          <p:cNvSpPr/>
          <p:nvPr/>
        </p:nvSpPr>
        <p:spPr>
          <a:xfrm>
            <a:off x="3213959" y="2924944"/>
            <a:ext cx="5930897" cy="2554545"/>
          </a:xfrm>
          <a:prstGeom prst="rect">
            <a:avLst/>
          </a:prstGeom>
        </p:spPr>
        <p:txBody>
          <a:bodyPr wrap="square">
            <a:spAutoFit/>
          </a:bodyPr>
          <a:lstStyle/>
          <a:p>
            <a:pPr algn="ctr"/>
            <a:r>
              <a:rPr lang="tr-TR" sz="4000" b="1" dirty="0" smtClean="0">
                <a:effectLst>
                  <a:outerShdw blurRad="38100" dist="38100" dir="2700000" algn="tl">
                    <a:srgbClr val="000000">
                      <a:alpha val="43137"/>
                    </a:srgbClr>
                  </a:outerShdw>
                </a:effectLst>
              </a:rPr>
              <a:t>Sabit puan verme </a:t>
            </a:r>
          </a:p>
          <a:p>
            <a:pPr algn="ctr"/>
            <a:r>
              <a:rPr lang="tr-TR" sz="4000" b="1" dirty="0" smtClean="0">
                <a:effectLst>
                  <a:outerShdw blurRad="38100" dist="38100" dir="2700000" algn="tl">
                    <a:srgbClr val="000000">
                      <a:alpha val="43137"/>
                    </a:srgbClr>
                  </a:outerShdw>
                </a:effectLst>
              </a:rPr>
              <a:t>adayın değil </a:t>
            </a:r>
          </a:p>
          <a:p>
            <a:pPr algn="ctr"/>
            <a:r>
              <a:rPr lang="tr-TR" sz="4000" b="1" dirty="0" smtClean="0">
                <a:effectLst>
                  <a:outerShdw blurRad="38100" dist="38100" dir="2700000" algn="tl">
                    <a:srgbClr val="000000">
                      <a:alpha val="43137"/>
                    </a:srgbClr>
                  </a:outerShdw>
                </a:effectLst>
              </a:rPr>
              <a:t>değerlendiricinin </a:t>
            </a:r>
          </a:p>
          <a:p>
            <a:pPr algn="ctr"/>
            <a:r>
              <a:rPr lang="tr-TR" sz="4000" b="1" dirty="0" smtClean="0">
                <a:effectLst>
                  <a:outerShdw blurRad="38100" dist="38100" dir="2700000" algn="tl">
                    <a:srgbClr val="000000">
                      <a:alpha val="43137"/>
                    </a:srgbClr>
                  </a:outerShdw>
                </a:effectLst>
              </a:rPr>
              <a:t>kötü olduğunu gösterir.</a:t>
            </a:r>
            <a:endParaRPr lang="tr-TR" sz="4000" b="1" dirty="0">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36DEBE25-1BFE-41AD-91EF-34ACA8311F5E}"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13</a:t>
            </a:fld>
            <a:endParaRPr lang="tr-TR"/>
          </a:p>
        </p:txBody>
      </p:sp>
    </p:spTree>
    <p:extLst>
      <p:ext uri="{BB962C8B-B14F-4D97-AF65-F5344CB8AC3E}">
        <p14:creationId xmlns:p14="http://schemas.microsoft.com/office/powerpoint/2010/main" xmlns="" val="970167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524315"/>
          </a:xfrm>
          <a:prstGeom prst="rect">
            <a:avLst/>
          </a:prstGeom>
        </p:spPr>
        <p:txBody>
          <a:bodyPr wrap="square">
            <a:spAutoFit/>
          </a:bodyPr>
          <a:lstStyle/>
          <a:p>
            <a:r>
              <a:rPr lang="tr-TR" sz="3200" b="1" dirty="0">
                <a:effectLst>
                  <a:outerShdw blurRad="38100" dist="38100" dir="2700000" algn="tl">
                    <a:srgbClr val="000000">
                      <a:alpha val="43137"/>
                    </a:srgbClr>
                  </a:outerShdw>
                </a:effectLst>
              </a:rPr>
              <a:t>MADDE </a:t>
            </a:r>
            <a:r>
              <a:rPr lang="tr-TR" sz="3200" b="1" dirty="0" smtClean="0">
                <a:effectLst>
                  <a:outerShdw blurRad="38100" dist="38100" dir="2700000" algn="tl">
                    <a:srgbClr val="000000">
                      <a:alpha val="43137"/>
                    </a:srgbClr>
                  </a:outerShdw>
                </a:effectLst>
              </a:rPr>
              <a:t>16 - 3</a:t>
            </a:r>
          </a:p>
          <a:p>
            <a:pPr algn="ctr"/>
            <a:r>
              <a:rPr lang="tr-TR" sz="3200" b="1" dirty="0">
                <a:effectLst>
                  <a:outerShdw blurRad="38100" dist="38100" dir="2700000" algn="tl">
                    <a:srgbClr val="000000">
                      <a:alpha val="43137"/>
                    </a:srgbClr>
                  </a:outerShdw>
                </a:effectLst>
              </a:rPr>
              <a:t>Performans değerlendirmesi, bir dönemde </a:t>
            </a:r>
            <a:r>
              <a:rPr lang="tr-TR" sz="3200" b="1" dirty="0">
                <a:solidFill>
                  <a:srgbClr val="FF0000"/>
                </a:solidFill>
                <a:effectLst>
                  <a:outerShdw blurRad="38100" dist="38100" dir="2700000" algn="tl">
                    <a:srgbClr val="000000">
                      <a:alpha val="43137"/>
                    </a:srgbClr>
                  </a:outerShdw>
                </a:effectLst>
              </a:rPr>
              <a:t>en az iki ay fiilen öğretmenlik</a:t>
            </a:r>
            <a:r>
              <a:rPr lang="tr-TR" sz="3200" b="1" dirty="0">
                <a:effectLst>
                  <a:outerShdw blurRad="38100" dist="38100" dir="2700000" algn="tl">
                    <a:srgbClr val="000000">
                      <a:alpha val="43137"/>
                    </a:srgbClr>
                  </a:outerShdw>
                </a:effectLst>
              </a:rPr>
              <a:t> görevi yapan aday öğretmenler hakkında uygulanır. </a:t>
            </a:r>
            <a:r>
              <a:rPr lang="tr-TR" sz="3200" b="1" dirty="0" smtClean="0">
                <a:effectLst>
                  <a:outerShdw blurRad="38100" dist="38100" dir="2700000" algn="tl">
                    <a:srgbClr val="000000">
                      <a:alpha val="43137"/>
                    </a:srgbClr>
                  </a:outerShdw>
                </a:effectLst>
              </a:rPr>
              <a:t>Aylıksız </a:t>
            </a:r>
            <a:r>
              <a:rPr lang="tr-TR" sz="3200" b="1" dirty="0">
                <a:effectLst>
                  <a:outerShdw blurRad="38100" dist="38100" dir="2700000" algn="tl">
                    <a:srgbClr val="000000">
                      <a:alpha val="43137"/>
                    </a:srgbClr>
                  </a:outerShdw>
                </a:effectLst>
              </a:rPr>
              <a:t>izin almak suretiyle geçirilen süreler, her türlü kanuni izin ve sağlık raporları ile fiilen öğretmenlik görevi dışındaki geçici görevlendirmelerde geçen süreler bir dönemde iki ay </a:t>
            </a:r>
            <a:r>
              <a:rPr lang="tr-TR" sz="3200" b="1" dirty="0">
                <a:solidFill>
                  <a:srgbClr val="FF0000"/>
                </a:solidFill>
                <a:effectLst>
                  <a:outerShdw blurRad="38100" dist="38100" dir="2700000" algn="tl">
                    <a:srgbClr val="000000">
                      <a:alpha val="43137"/>
                    </a:srgbClr>
                  </a:outerShdw>
                </a:effectLst>
              </a:rPr>
              <a:t>fiilen öğretmenlik görevi yapma süresinden </a:t>
            </a:r>
            <a:r>
              <a:rPr lang="tr-TR" sz="3200" b="1" dirty="0">
                <a:effectLst>
                  <a:outerShdw blurRad="38100" dist="38100" dir="2700000" algn="tl">
                    <a:srgbClr val="000000">
                      <a:alpha val="43137"/>
                    </a:srgbClr>
                  </a:outerShdw>
                </a:effectLst>
              </a:rPr>
              <a:t>sayılmaz.</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a:t>
            </a:r>
          </a:p>
          <a:p>
            <a:pPr algn="ctr"/>
            <a:r>
              <a:rPr lang="tr-TR" sz="4000" b="1" dirty="0" smtClean="0">
                <a:solidFill>
                  <a:srgbClr val="FF0000"/>
                </a:solidFill>
                <a:effectLst>
                  <a:outerShdw blurRad="38100" dist="38100" dir="2700000" algn="tl">
                    <a:srgbClr val="000000">
                      <a:alpha val="43137"/>
                    </a:srgbClr>
                  </a:outerShdw>
                </a:effectLst>
              </a:rPr>
              <a:t>Fiilen Çalışma Süresi Nedir?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93B965CE-3FC9-4C46-9A14-3761368F1C33}"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14</a:t>
            </a:fld>
            <a:endParaRPr lang="tr-TR"/>
          </a:p>
        </p:txBody>
      </p:sp>
    </p:spTree>
    <p:extLst>
      <p:ext uri="{BB962C8B-B14F-4D97-AF65-F5344CB8AC3E}">
        <p14:creationId xmlns:p14="http://schemas.microsoft.com/office/powerpoint/2010/main" xmlns="" val="2064431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15 - 4</a:t>
            </a:r>
          </a:p>
          <a:p>
            <a:pPr algn="ctr"/>
            <a:r>
              <a:rPr lang="tr-TR" sz="4000" b="1" dirty="0" smtClean="0">
                <a:effectLst>
                  <a:outerShdw blurRad="38100" dist="38100" dir="2700000" algn="tl">
                    <a:srgbClr val="000000">
                      <a:alpha val="43137"/>
                    </a:srgbClr>
                  </a:outerShdw>
                </a:effectLst>
              </a:rPr>
              <a:t>Üçüncü </a:t>
            </a:r>
            <a:r>
              <a:rPr lang="tr-TR" sz="4000" b="1" dirty="0">
                <a:effectLst>
                  <a:outerShdw blurRad="38100" dist="38100" dir="2700000" algn="tl">
                    <a:srgbClr val="000000">
                      <a:alpha val="43137"/>
                    </a:srgbClr>
                  </a:outerShdw>
                </a:effectLst>
              </a:rPr>
              <a:t>fıkrada belirtilen nedenlerle performans değerlendirmesi için öngörülen asgari çalışma süresinden daha az süre görevde bulunanların değerlendirmeleri </a:t>
            </a:r>
            <a:r>
              <a:rPr lang="tr-TR" sz="4000" b="1" dirty="0">
                <a:solidFill>
                  <a:srgbClr val="FF0000"/>
                </a:solidFill>
                <a:effectLst>
                  <a:outerShdw blurRad="38100" dist="38100" dir="2700000" algn="tl">
                    <a:srgbClr val="000000">
                      <a:alpha val="43137"/>
                    </a:srgbClr>
                  </a:outerShdw>
                </a:effectLst>
              </a:rPr>
              <a:t>takip eden dönemde/dönemlerde </a:t>
            </a:r>
            <a:r>
              <a:rPr lang="tr-TR" sz="4000" b="1" dirty="0">
                <a:effectLst>
                  <a:outerShdw blurRad="38100" dist="38100" dir="2700000" algn="tl">
                    <a:srgbClr val="000000">
                      <a:alpha val="43137"/>
                    </a:srgbClr>
                  </a:outerShdw>
                </a:effectLst>
              </a:rPr>
              <a:t>yapılır.</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a:t>
            </a:r>
          </a:p>
          <a:p>
            <a:pPr algn="ctr"/>
            <a:r>
              <a:rPr lang="tr-TR" sz="4000" b="1" dirty="0" smtClean="0">
                <a:solidFill>
                  <a:srgbClr val="FF0000"/>
                </a:solidFill>
                <a:effectLst>
                  <a:outerShdw blurRad="38100" dist="38100" dir="2700000" algn="tl">
                    <a:srgbClr val="000000">
                      <a:alpha val="43137"/>
                    </a:srgbClr>
                  </a:outerShdw>
                </a:effectLst>
              </a:rPr>
              <a:t>Fiilen Çalışmazsa Durumu Ne Olur?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FBE4B475-FB2D-492D-B02B-DC323BBE25B3}"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15</a:t>
            </a:fld>
            <a:endParaRPr lang="tr-TR"/>
          </a:p>
        </p:txBody>
      </p:sp>
    </p:spTree>
    <p:extLst>
      <p:ext uri="{BB962C8B-B14F-4D97-AF65-F5344CB8AC3E}">
        <p14:creationId xmlns:p14="http://schemas.microsoft.com/office/powerpoint/2010/main" xmlns="" val="2990726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00" y="2492896"/>
            <a:ext cx="8712968" cy="707886"/>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Uygulama 1</a:t>
            </a:r>
          </a:p>
        </p:txBody>
      </p:sp>
      <p:sp>
        <p:nvSpPr>
          <p:cNvPr id="2" name="Veri Yer Tutucusu 1"/>
          <p:cNvSpPr>
            <a:spLocks noGrp="1"/>
          </p:cNvSpPr>
          <p:nvPr>
            <p:ph type="dt" sz="half" idx="10"/>
          </p:nvPr>
        </p:nvSpPr>
        <p:spPr/>
        <p:txBody>
          <a:bodyPr/>
          <a:lstStyle/>
          <a:p>
            <a:fld id="{34DC5B3E-AEE8-4067-A2BA-F5F816BE794C}"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16</a:t>
            </a:fld>
            <a:endParaRPr lang="tr-TR"/>
          </a:p>
        </p:txBody>
      </p:sp>
    </p:spTree>
    <p:extLst>
      <p:ext uri="{BB962C8B-B14F-4D97-AF65-F5344CB8AC3E}">
        <p14:creationId xmlns:p14="http://schemas.microsoft.com/office/powerpoint/2010/main" xmlns="" val="3943882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260648"/>
            <a:ext cx="9144000" cy="6247864"/>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28 Eylül 2015 tarihinde göreve başlayan öğretmenin 1. değerlendirmesi 60 günün sonrasında 28 Kasım 2015 tarihinden sonra yapılacaktır.</a:t>
            </a:r>
          </a:p>
          <a:p>
            <a:pPr marL="571500"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Öğretmen bu süre içerisinde 5 gün rapor, 3 gün mazeret izni aldıysa.</a:t>
            </a:r>
          </a:p>
          <a:p>
            <a:pPr marL="571500" indent="-571500">
              <a:buFont typeface="Arial" charset="0"/>
              <a:buChar char="•"/>
            </a:pPr>
            <a:r>
              <a:rPr lang="tr-TR" sz="4000" b="1" dirty="0" smtClean="0">
                <a:effectLst>
                  <a:outerShdw blurRad="38100" dist="38100" dir="2700000" algn="tl">
                    <a:srgbClr val="000000">
                      <a:alpha val="43137"/>
                    </a:srgbClr>
                  </a:outerShdw>
                </a:effectLst>
              </a:rPr>
              <a:t>Öğretmenin 60 günlük süre hesabı 8 gün uzamıştır. Bu durumda değerlendirme 6 Aralık 2015 tarihinde yapılacaktır.</a:t>
            </a:r>
          </a:p>
        </p:txBody>
      </p:sp>
    </p:spTree>
    <p:extLst>
      <p:ext uri="{BB962C8B-B14F-4D97-AF65-F5344CB8AC3E}">
        <p14:creationId xmlns:p14="http://schemas.microsoft.com/office/powerpoint/2010/main" xmlns="" val="1045514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00" y="2492896"/>
            <a:ext cx="8712968" cy="707886"/>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Uygulama 2</a:t>
            </a:r>
          </a:p>
        </p:txBody>
      </p:sp>
      <p:sp>
        <p:nvSpPr>
          <p:cNvPr id="2" name="Veri Yer Tutucusu 1"/>
          <p:cNvSpPr>
            <a:spLocks noGrp="1"/>
          </p:cNvSpPr>
          <p:nvPr>
            <p:ph type="dt" sz="half" idx="10"/>
          </p:nvPr>
        </p:nvSpPr>
        <p:spPr/>
        <p:txBody>
          <a:bodyPr/>
          <a:lstStyle/>
          <a:p>
            <a:fld id="{46E40D39-4998-4678-BCD0-A8C4A34EA00E}"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18</a:t>
            </a:fld>
            <a:endParaRPr lang="tr-TR"/>
          </a:p>
        </p:txBody>
      </p:sp>
    </p:spTree>
    <p:extLst>
      <p:ext uri="{BB962C8B-B14F-4D97-AF65-F5344CB8AC3E}">
        <p14:creationId xmlns:p14="http://schemas.microsoft.com/office/powerpoint/2010/main" xmlns="" val="1036680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260648"/>
            <a:ext cx="9144000" cy="5632311"/>
          </a:xfrm>
          <a:prstGeom prst="rect">
            <a:avLst/>
          </a:prstGeom>
        </p:spPr>
        <p:txBody>
          <a:bodyPr wrap="square">
            <a:spAutoFit/>
          </a:bodyPr>
          <a:lstStyle/>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Aynı öğretmen 8 Şubat 2016 tarihinde başlayan 2. Değerlendirme döneminde doğum iznine ayrıldı ve 30 Mayıs 2016 tarihinde göreve başladıysa.</a:t>
            </a:r>
          </a:p>
          <a:p>
            <a:pPr marL="571500" indent="-571500">
              <a:buFont typeface="Arial" charset="0"/>
              <a:buChar char="•"/>
            </a:pPr>
            <a:r>
              <a:rPr lang="tr-TR" sz="3600" b="1" dirty="0" smtClean="0">
                <a:effectLst>
                  <a:outerShdw blurRad="38100" dist="38100" dir="2700000" algn="tl">
                    <a:srgbClr val="000000">
                      <a:alpha val="43137"/>
                    </a:srgbClr>
                  </a:outerShdw>
                </a:effectLst>
              </a:rPr>
              <a:t>17 Haziran 2016 yıl sonu</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19 Eylül 2016 bir sonraki ders yılı başlangıcı</a:t>
            </a:r>
          </a:p>
          <a:p>
            <a:endParaRPr lang="tr-TR" sz="3600" b="1" dirty="0" smtClean="0">
              <a:solidFill>
                <a:srgbClr val="FF0000"/>
              </a:solidFill>
              <a:effectLst>
                <a:outerShdw blurRad="38100" dist="38100" dir="2700000" algn="tl">
                  <a:srgbClr val="000000">
                    <a:alpha val="43137"/>
                  </a:srgbClr>
                </a:outerShdw>
              </a:effectLst>
            </a:endParaRPr>
          </a:p>
          <a:p>
            <a:r>
              <a:rPr lang="tr-TR" sz="3600" b="1" dirty="0" smtClean="0">
                <a:solidFill>
                  <a:srgbClr val="FF0000"/>
                </a:solidFill>
                <a:effectLst>
                  <a:outerShdw blurRad="38100" dist="38100" dir="2700000" algn="tl">
                    <a:srgbClr val="000000">
                      <a:alpha val="43137"/>
                    </a:srgbClr>
                  </a:outerShdw>
                </a:effectLst>
              </a:rPr>
              <a:t>Adayın değerlendirme süreci 19 Eylül 2016 tarihinde başlayan dönemde başlayacaktır.</a:t>
            </a:r>
          </a:p>
          <a:p>
            <a:pPr marL="571500" indent="-571500">
              <a:buFont typeface="Arial" charset="0"/>
              <a:buChar char="•"/>
            </a:pPr>
            <a:endParaRPr lang="tr-TR" sz="36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2955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pPr marL="514350" indent="-514350">
              <a:buAutoNum type="arabicPeriod"/>
            </a:pPr>
            <a:r>
              <a:rPr lang="tr-TR" sz="2800" b="1" dirty="0" smtClean="0">
                <a:effectLst>
                  <a:outerShdw blurRad="38100" dist="38100" dir="2700000" algn="tl">
                    <a:srgbClr val="000000">
                      <a:alpha val="43137"/>
                    </a:srgbClr>
                  </a:outerShdw>
                </a:effectLst>
              </a:rPr>
              <a:t>Grup	14.03.2014 tarihinden önce atananlar</a:t>
            </a:r>
          </a:p>
          <a:p>
            <a:pPr lvl="4"/>
            <a:r>
              <a:rPr lang="tr-TR" sz="2800" b="1" dirty="0" smtClean="0">
                <a:solidFill>
                  <a:srgbClr val="FF0000"/>
                </a:solidFill>
                <a:effectLst>
                  <a:outerShdw blurRad="38100" dist="38100" dir="2700000" algn="tl">
                    <a:srgbClr val="000000">
                      <a:alpha val="43137"/>
                    </a:srgbClr>
                  </a:outerShdw>
                </a:effectLst>
              </a:rPr>
              <a:t>(Hazırlayıcı Eğitim-Temel Eğitim süreci)</a:t>
            </a:r>
          </a:p>
          <a:p>
            <a:pPr marL="514350" indent="-514350">
              <a:buAutoNum type="arabicPeriod"/>
            </a:pPr>
            <a:r>
              <a:rPr lang="tr-TR" sz="2800" b="1" dirty="0" smtClean="0">
                <a:effectLst>
                  <a:outerShdw blurRad="38100" dist="38100" dir="2700000" algn="tl">
                    <a:srgbClr val="000000">
                      <a:alpha val="43137"/>
                    </a:srgbClr>
                  </a:outerShdw>
                </a:effectLst>
              </a:rPr>
              <a:t>Grup	14.03.2014–5 Şubat 2015 arasında atananlar</a:t>
            </a:r>
          </a:p>
          <a:p>
            <a:pPr lvl="4"/>
            <a:r>
              <a:rPr lang="tr-TR" sz="2800" b="1" dirty="0" smtClean="0">
                <a:solidFill>
                  <a:srgbClr val="FF0000"/>
                </a:solidFill>
                <a:effectLst>
                  <a:outerShdw blurRad="38100" dist="38100" dir="2700000" algn="tl">
                    <a:srgbClr val="000000">
                      <a:alpha val="43137"/>
                    </a:srgbClr>
                  </a:outerShdw>
                </a:effectLst>
              </a:rPr>
              <a:t>(İki Değerlendirme Yapılır. Geçici 6.Madde)</a:t>
            </a:r>
            <a:endParaRPr lang="tr-TR" sz="2800" b="1" dirty="0">
              <a:solidFill>
                <a:srgbClr val="FF0000"/>
              </a:solidFill>
              <a:effectLst>
                <a:outerShdw blurRad="38100" dist="38100" dir="2700000" algn="tl">
                  <a:srgbClr val="000000">
                    <a:alpha val="43137"/>
                  </a:srgbClr>
                </a:outerShdw>
              </a:effectLst>
            </a:endParaRPr>
          </a:p>
          <a:p>
            <a:pPr marL="514350" indent="-514350">
              <a:buAutoNum type="arabicPeriod"/>
            </a:pPr>
            <a:r>
              <a:rPr lang="tr-TR" sz="2800" b="1" dirty="0" smtClean="0">
                <a:effectLst>
                  <a:outerShdw blurRad="38100" dist="38100" dir="2700000" algn="tl">
                    <a:srgbClr val="000000">
                      <a:alpha val="43137"/>
                    </a:srgbClr>
                  </a:outerShdw>
                </a:effectLst>
              </a:rPr>
              <a:t>Grup 	5 Şubat 2015 sonrası atananlar</a:t>
            </a:r>
          </a:p>
          <a:p>
            <a:pPr lvl="4"/>
            <a:r>
              <a:rPr lang="tr-TR" sz="2800" b="1" dirty="0" smtClean="0">
                <a:solidFill>
                  <a:srgbClr val="FF0000"/>
                </a:solidFill>
                <a:effectLst>
                  <a:outerShdw blurRad="38100" dist="38100" dir="2700000" algn="tl">
                    <a:srgbClr val="000000">
                      <a:alpha val="43137"/>
                    </a:srgbClr>
                  </a:outerShdw>
                </a:effectLst>
              </a:rPr>
              <a:t>(Üç Değerlendirme Yapılır)</a:t>
            </a:r>
            <a:endParaRPr lang="tr-TR" sz="2800" b="1" dirty="0">
              <a:solidFill>
                <a:srgbClr val="FF0000"/>
              </a:solidFill>
              <a:effectLst>
                <a:outerShdw blurRad="38100" dist="38100" dir="2700000" algn="tl">
                  <a:srgbClr val="000000">
                    <a:alpha val="43137"/>
                  </a:srgbClr>
                </a:outerShdw>
              </a:effectLst>
            </a:endParaRPr>
          </a:p>
          <a:p>
            <a:pPr marL="514350" indent="-514350">
              <a:buAutoNum type="arabicPeriod"/>
            </a:pPr>
            <a:r>
              <a:rPr lang="tr-TR" sz="2800" b="1" dirty="0" smtClean="0">
                <a:effectLst>
                  <a:outerShdw blurRad="38100" dist="38100" dir="2700000" algn="tl">
                    <a:srgbClr val="000000">
                      <a:alpha val="43137"/>
                    </a:srgbClr>
                  </a:outerShdw>
                </a:effectLst>
              </a:rPr>
              <a:t>Grup 	Şubat 2016 sonrasında atanacaklar	</a:t>
            </a:r>
          </a:p>
          <a:p>
            <a:pPr lvl="4"/>
            <a:r>
              <a:rPr lang="tr-TR" sz="2800" b="1" dirty="0" smtClean="0">
                <a:solidFill>
                  <a:srgbClr val="FF0000"/>
                </a:solidFill>
                <a:effectLst>
                  <a:outerShdw blurRad="38100" dist="38100" dir="2700000" algn="tl">
                    <a:srgbClr val="000000">
                      <a:alpha val="43137"/>
                    </a:srgbClr>
                  </a:outerShdw>
                </a:effectLst>
              </a:rPr>
              <a:t>(6 aylık değerlendirme sürecine tabi olanlar.</a:t>
            </a:r>
          </a:p>
          <a:p>
            <a:pPr lvl="4"/>
            <a:r>
              <a:rPr lang="tr-TR" sz="2800" b="1" dirty="0" smtClean="0">
                <a:solidFill>
                  <a:srgbClr val="FF0000"/>
                </a:solidFill>
                <a:effectLst>
                  <a:outerShdw blurRad="38100" dist="38100" dir="2700000" algn="tl">
                    <a:srgbClr val="000000">
                      <a:alpha val="43137"/>
                    </a:srgbClr>
                  </a:outerShdw>
                </a:effectLst>
              </a:rPr>
              <a:t>Tek başlarına derse girmezler, Farklı bir okulda bulunabilirler)</a:t>
            </a:r>
            <a:endParaRPr lang="tr-TR" sz="2800" b="1" dirty="0">
              <a:solidFill>
                <a:srgbClr val="FF0000"/>
              </a:solidFill>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Öğretmenlerin Değerlendirme Durumları</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0DEBE298-0567-438A-BD52-ADF370D0E591}"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a:t>
            </a:fld>
            <a:endParaRPr lang="tr-TR"/>
          </a:p>
        </p:txBody>
      </p:sp>
    </p:spTree>
    <p:extLst>
      <p:ext uri="{BB962C8B-B14F-4D97-AF65-F5344CB8AC3E}">
        <p14:creationId xmlns:p14="http://schemas.microsoft.com/office/powerpoint/2010/main" xmlns="" val="3732460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785652"/>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16 - 5 - a</a:t>
            </a:r>
          </a:p>
          <a:p>
            <a:pPr algn="ctr"/>
            <a:r>
              <a:rPr lang="tr-TR" sz="4000" b="1" dirty="0" smtClean="0">
                <a:effectLst>
                  <a:outerShdw blurRad="38100" dist="38100" dir="2700000" algn="tl">
                    <a:srgbClr val="000000">
                      <a:alpha val="43137"/>
                    </a:srgbClr>
                  </a:outerShdw>
                </a:effectLst>
              </a:rPr>
              <a:t>Maarif Müfettişinin yetersiz olması durumunda İl Milli Eğitim Müdür Yardımcısı veya İl - İlçe Milli Eğitim Şube Müdürleri ya da Eğitim Uzmanları görevlendirilir.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707886"/>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Değerlendirici Bulunmazsa Ne Yapılır?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637260E4-477C-490D-96A0-BEADEE684ACA}"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20</a:t>
            </a:fld>
            <a:endParaRPr lang="tr-TR"/>
          </a:p>
        </p:txBody>
      </p:sp>
    </p:spTree>
    <p:extLst>
      <p:ext uri="{BB962C8B-B14F-4D97-AF65-F5344CB8AC3E}">
        <p14:creationId xmlns:p14="http://schemas.microsoft.com/office/powerpoint/2010/main" xmlns="" val="12384483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170099"/>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16 - 5 - b</a:t>
            </a:r>
          </a:p>
          <a:p>
            <a:pPr algn="ctr"/>
            <a:r>
              <a:rPr lang="tr-TR" sz="4000" b="1" dirty="0" smtClean="0">
                <a:effectLst>
                  <a:outerShdw blurRad="38100" dist="38100" dir="2700000" algn="tl">
                    <a:srgbClr val="000000">
                      <a:alpha val="43137"/>
                    </a:srgbClr>
                  </a:outerShdw>
                </a:effectLst>
              </a:rPr>
              <a:t>Okul Müdürünün bulunmadığı durumlarda İlçe Milli Eğitim Müdürü’nün görevlendirmesiyle başka bir okulun müdürü görevlendirilir.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707886"/>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Değerlendirici Bulunmazsa Ne Yapılır?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33EEB406-7300-4FBC-A1F3-9998F17ABA98}"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21</a:t>
            </a:fld>
            <a:endParaRPr lang="tr-TR"/>
          </a:p>
        </p:txBody>
      </p:sp>
    </p:spTree>
    <p:extLst>
      <p:ext uri="{BB962C8B-B14F-4D97-AF65-F5344CB8AC3E}">
        <p14:creationId xmlns:p14="http://schemas.microsoft.com/office/powerpoint/2010/main" xmlns="" val="4508100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16 - 5 - c</a:t>
            </a:r>
          </a:p>
          <a:p>
            <a:pPr algn="ctr"/>
            <a:r>
              <a:rPr lang="tr-TR" sz="4000" b="1" dirty="0" smtClean="0">
                <a:effectLst>
                  <a:outerShdw blurRad="38100" dist="38100" dir="2700000" algn="tl">
                    <a:srgbClr val="000000">
                      <a:alpha val="43137"/>
                    </a:srgbClr>
                  </a:outerShdw>
                </a:effectLst>
              </a:rPr>
              <a:t>Danışman öğretmenin bulunmadığı durumda (aynı branştan) Okul Müdürünün görevlendireceği başka bir öğretmen, o da yoksa İlçe Milli Eğitim Müdürlüğü tarafından görevlendirilecek başka okuldan bir öğretmen.</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707886"/>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Değerlendirici Bulunmazsa Ne Yapılır?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091C0830-6BFB-4FCC-9472-7679CA6262AF}"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22</a:t>
            </a:fld>
            <a:endParaRPr lang="tr-TR"/>
          </a:p>
        </p:txBody>
      </p:sp>
    </p:spTree>
    <p:extLst>
      <p:ext uri="{BB962C8B-B14F-4D97-AF65-F5344CB8AC3E}">
        <p14:creationId xmlns:p14="http://schemas.microsoft.com/office/powerpoint/2010/main" xmlns="" val="3375144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255454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16 - 6</a:t>
            </a:r>
          </a:p>
          <a:p>
            <a:pPr algn="ctr"/>
            <a:r>
              <a:rPr lang="tr-TR" sz="4000" b="1" dirty="0" smtClean="0">
                <a:effectLst>
                  <a:outerShdw blurRad="38100" dist="38100" dir="2700000" algn="tl">
                    <a:srgbClr val="000000">
                      <a:alpha val="43137"/>
                    </a:srgbClr>
                  </a:outerShdw>
                </a:effectLst>
              </a:rPr>
              <a:t>Danışman uzun süreli izne ayrılırsa ya da görevden ayrılırsa yerine yeniden görevlendirme yapılır.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Değerlendiricinin Görevden Ayrılması Durumunda Ne Yapılır?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AD9707B1-A650-4380-9A03-E8191131C9B1}"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23</a:t>
            </a:fld>
            <a:endParaRPr lang="tr-TR"/>
          </a:p>
        </p:txBody>
      </p:sp>
    </p:spTree>
    <p:extLst>
      <p:ext uri="{BB962C8B-B14F-4D97-AF65-F5344CB8AC3E}">
        <p14:creationId xmlns:p14="http://schemas.microsoft.com/office/powerpoint/2010/main" xmlns="" val="36943959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785652"/>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16 - 8</a:t>
            </a:r>
          </a:p>
          <a:p>
            <a:pPr algn="ctr"/>
            <a:r>
              <a:rPr lang="tr-TR" sz="4000" b="1" dirty="0" smtClean="0">
                <a:effectLst>
                  <a:outerShdw blurRad="38100" dist="38100" dir="2700000" algn="tl">
                    <a:srgbClr val="000000">
                      <a:alpha val="43137"/>
                    </a:srgbClr>
                  </a:outerShdw>
                </a:effectLst>
              </a:rPr>
              <a:t>Aday </a:t>
            </a:r>
            <a:r>
              <a:rPr lang="tr-TR" sz="4000" b="1" dirty="0">
                <a:effectLst>
                  <a:outerShdw blurRad="38100" dist="38100" dir="2700000" algn="tl">
                    <a:srgbClr val="000000">
                      <a:alpha val="43137"/>
                    </a:srgbClr>
                  </a:outerShdw>
                </a:effectLst>
              </a:rPr>
              <a:t>öğretmenlerin; boşanmış olsalar dahi eşleri, ikinci dereceye kadar </a:t>
            </a:r>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a:t>
            </a:r>
            <a:r>
              <a:rPr lang="tr-TR" sz="4000" b="1" dirty="0">
                <a:effectLst>
                  <a:outerShdw blurRad="38100" dist="38100" dir="2700000" algn="tl">
                    <a:srgbClr val="000000">
                      <a:alpha val="43137"/>
                    </a:srgbClr>
                  </a:outerShdw>
                </a:effectLst>
              </a:rPr>
              <a:t>bu derece dâhil) </a:t>
            </a:r>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kan </a:t>
            </a:r>
            <a:r>
              <a:rPr lang="tr-TR" sz="4000" b="1" dirty="0">
                <a:effectLst>
                  <a:outerShdw blurRad="38100" dist="38100" dir="2700000" algn="tl">
                    <a:srgbClr val="000000">
                      <a:alpha val="43137"/>
                    </a:srgbClr>
                  </a:outerShdw>
                </a:effectLst>
              </a:rPr>
              <a:t>ve kayın hısımları ve evlatlıkları değerlendirici olarak </a:t>
            </a:r>
            <a:r>
              <a:rPr lang="tr-TR" sz="4000" b="1" dirty="0" smtClean="0">
                <a:effectLst>
                  <a:outerShdw blurRad="38100" dist="38100" dir="2700000" algn="tl">
                    <a:srgbClr val="000000">
                      <a:alpha val="43137"/>
                    </a:srgbClr>
                  </a:outerShdw>
                </a:effectLst>
              </a:rPr>
              <a:t>görevlendirilemez</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 </a:t>
            </a:r>
          </a:p>
          <a:p>
            <a:pPr algn="ctr"/>
            <a:r>
              <a:rPr lang="tr-TR" sz="4000" b="1" dirty="0" smtClean="0">
                <a:solidFill>
                  <a:srgbClr val="FF0000"/>
                </a:solidFill>
                <a:effectLst>
                  <a:outerShdw blurRad="38100" dist="38100" dir="2700000" algn="tl">
                    <a:srgbClr val="000000">
                      <a:alpha val="43137"/>
                    </a:srgbClr>
                  </a:outerShdw>
                </a:effectLst>
              </a:rPr>
              <a:t>Kimler Değerlendiremez?</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B3E13BA0-5320-4CD6-B4E4-58573AC5939A}"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24</a:t>
            </a:fld>
            <a:endParaRPr lang="tr-TR"/>
          </a:p>
        </p:txBody>
      </p:sp>
    </p:spTree>
    <p:extLst>
      <p:ext uri="{BB962C8B-B14F-4D97-AF65-F5344CB8AC3E}">
        <p14:creationId xmlns:p14="http://schemas.microsoft.com/office/powerpoint/2010/main" xmlns="" val="12798338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9</a:t>
            </a:r>
          </a:p>
          <a:p>
            <a:endParaRPr lang="tr-TR" sz="4000" b="1" dirty="0" smtClean="0">
              <a:effectLst>
                <a:outerShdw blurRad="38100" dist="38100" dir="2700000" algn="tl">
                  <a:srgbClr val="000000">
                    <a:alpha val="43137"/>
                  </a:srgbClr>
                </a:outerShdw>
              </a:effectLst>
            </a:endParaRPr>
          </a:p>
          <a:p>
            <a:pPr marL="742950" indent="-742950" algn="ctr">
              <a:buAutoNum type="arabicPeriod"/>
            </a:pPr>
            <a:r>
              <a:rPr lang="tr-TR" sz="4000" b="1" dirty="0" smtClean="0">
                <a:effectLst>
                  <a:outerShdw blurRad="38100" dist="38100" dir="2700000" algn="tl">
                    <a:srgbClr val="000000">
                      <a:alpha val="43137"/>
                    </a:srgbClr>
                  </a:outerShdw>
                </a:effectLst>
              </a:rPr>
              <a:t>Değerlendirme		%10</a:t>
            </a:r>
          </a:p>
          <a:p>
            <a:pPr marL="742950" indent="-742950" algn="ctr">
              <a:buAutoNum type="arabicPeriod"/>
            </a:pPr>
            <a:r>
              <a:rPr lang="tr-TR" sz="4000" b="1" dirty="0" smtClean="0">
                <a:effectLst>
                  <a:outerShdw blurRad="38100" dist="38100" dir="2700000" algn="tl">
                    <a:srgbClr val="000000">
                      <a:alpha val="43137"/>
                    </a:srgbClr>
                  </a:outerShdw>
                </a:effectLst>
              </a:rPr>
              <a:t>Değerlendirme		%30</a:t>
            </a:r>
          </a:p>
          <a:p>
            <a:pPr marL="742950" indent="-742950" algn="ctr">
              <a:buAutoNum type="arabicPeriod"/>
            </a:pPr>
            <a:r>
              <a:rPr lang="tr-TR" sz="4000" b="1" dirty="0" smtClean="0">
                <a:effectLst>
                  <a:outerShdw blurRad="38100" dist="38100" dir="2700000" algn="tl">
                    <a:srgbClr val="000000">
                      <a:alpha val="43137"/>
                    </a:srgbClr>
                  </a:outerShdw>
                </a:effectLst>
              </a:rPr>
              <a:t>Değerlendirme		%60</a:t>
            </a:r>
            <a:endParaRPr lang="tr-TR" sz="4000" b="1" dirty="0">
              <a:effectLst>
                <a:outerShdw blurRad="38100" dist="38100" dir="2700000" algn="tl">
                  <a:srgbClr val="000000">
                    <a:alpha val="43137"/>
                  </a:srgbClr>
                </a:outerShdw>
              </a:effectLst>
            </a:endParaRPr>
          </a:p>
          <a:p>
            <a:endParaRPr lang="tr-TR" sz="4000" b="1" dirty="0" smtClean="0">
              <a:effectLst>
                <a:outerShdw blurRad="38100" dist="38100" dir="2700000" algn="tl">
                  <a:srgbClr val="000000">
                    <a:alpha val="43137"/>
                  </a:srgbClr>
                </a:outerShdw>
              </a:effectLst>
            </a:endParaRPr>
          </a:p>
          <a:p>
            <a:r>
              <a:rPr lang="tr-TR" sz="4000" b="1" dirty="0" smtClean="0">
                <a:solidFill>
                  <a:srgbClr val="FF0000"/>
                </a:solidFill>
                <a:effectLst>
                  <a:outerShdw blurRad="38100" dist="38100" dir="2700000" algn="tl">
                    <a:srgbClr val="000000">
                      <a:alpha val="43137"/>
                    </a:srgbClr>
                  </a:outerShdw>
                </a:effectLst>
              </a:rPr>
              <a:t>50 Puan alan başarılı sayılır</a:t>
            </a:r>
            <a:endParaRPr lang="tr-TR" sz="4000" b="1" dirty="0">
              <a:solidFill>
                <a:srgbClr val="FF0000"/>
              </a:solidFill>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Değerlendirmede Puanlamanın Etkisi Nasıldır?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59BA0D7A-7122-4ACC-9B56-951F786D47FC}"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25</a:t>
            </a:fld>
            <a:endParaRPr lang="tr-TR"/>
          </a:p>
        </p:txBody>
      </p:sp>
    </p:spTree>
    <p:extLst>
      <p:ext uri="{BB962C8B-B14F-4D97-AF65-F5344CB8AC3E}">
        <p14:creationId xmlns:p14="http://schemas.microsoft.com/office/powerpoint/2010/main" xmlns="" val="40591787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785652"/>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10 – a </a:t>
            </a:r>
          </a:p>
          <a:p>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Performans </a:t>
            </a:r>
            <a:r>
              <a:rPr lang="tr-TR" sz="4000" b="1" dirty="0">
                <a:effectLst>
                  <a:outerShdw blurRad="38100" dist="38100" dir="2700000" algn="tl">
                    <a:srgbClr val="000000">
                      <a:alpha val="43137"/>
                    </a:srgbClr>
                  </a:outerShdw>
                </a:effectLst>
              </a:rPr>
              <a:t>değerlendirmesinde başarılı olamayan aday öğretmenler, aday öğretmen unvanını kaybeder ve </a:t>
            </a:r>
            <a:r>
              <a:rPr lang="tr-TR" sz="4000" b="1" dirty="0">
                <a:solidFill>
                  <a:srgbClr val="FF0000"/>
                </a:solidFill>
                <a:effectLst>
                  <a:outerShdw blurRad="38100" dist="38100" dir="2700000" algn="tl">
                    <a:srgbClr val="000000">
                      <a:alpha val="43137"/>
                    </a:srgbClr>
                  </a:outerShdw>
                </a:effectLst>
              </a:rPr>
              <a:t>memuriyetle ilişikleri </a:t>
            </a:r>
            <a:r>
              <a:rPr lang="tr-TR" sz="4000" b="1" dirty="0">
                <a:effectLst>
                  <a:outerShdw blurRad="38100" dist="38100" dir="2700000" algn="tl">
                    <a:srgbClr val="000000">
                      <a:alpha val="43137"/>
                    </a:srgbClr>
                  </a:outerShdw>
                </a:effectLst>
              </a:rPr>
              <a:t>kesilir. </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 </a:t>
            </a:r>
          </a:p>
          <a:p>
            <a:pPr algn="ctr"/>
            <a:r>
              <a:rPr lang="tr-TR" sz="4000" b="1" dirty="0" smtClean="0">
                <a:solidFill>
                  <a:srgbClr val="FF0000"/>
                </a:solidFill>
                <a:effectLst>
                  <a:outerShdw blurRad="38100" dist="38100" dir="2700000" algn="tl">
                    <a:srgbClr val="000000">
                      <a:alpha val="43137"/>
                    </a:srgbClr>
                  </a:outerShdw>
                </a:effectLst>
              </a:rPr>
              <a:t>Başarısız Olursa Durumu Ne Olur?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F6DDB26A-BFD4-4AA9-A606-1BB77129EEA9}"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26</a:t>
            </a:fld>
            <a:endParaRPr lang="tr-TR"/>
          </a:p>
        </p:txBody>
      </p:sp>
    </p:spTree>
    <p:extLst>
      <p:ext uri="{BB962C8B-B14F-4D97-AF65-F5344CB8AC3E}">
        <p14:creationId xmlns:p14="http://schemas.microsoft.com/office/powerpoint/2010/main" xmlns="" val="1513791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9726" y="548680"/>
            <a:ext cx="8712968" cy="707886"/>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Unutma</a:t>
            </a:r>
          </a:p>
        </p:txBody>
      </p:sp>
      <p:pic>
        <p:nvPicPr>
          <p:cNvPr id="1026" name="Picture 2" descr="http://3.bp.blogspot.com/_GULEr7AsxsY/TFyTbX2ntlI/AAAAAAAAAc0/g-1oMuXickY/s320/Dikka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63210" y="1772816"/>
            <a:ext cx="2286000" cy="228600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Dikdörtgen 4"/>
          <p:cNvSpPr/>
          <p:nvPr/>
        </p:nvSpPr>
        <p:spPr>
          <a:xfrm>
            <a:off x="249726" y="4653136"/>
            <a:ext cx="8712968" cy="707886"/>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Belgelendir</a:t>
            </a:r>
          </a:p>
        </p:txBody>
      </p:sp>
      <p:sp>
        <p:nvSpPr>
          <p:cNvPr id="2" name="Veri Yer Tutucusu 1"/>
          <p:cNvSpPr>
            <a:spLocks noGrp="1"/>
          </p:cNvSpPr>
          <p:nvPr>
            <p:ph type="dt" sz="half" idx="10"/>
          </p:nvPr>
        </p:nvSpPr>
        <p:spPr/>
        <p:txBody>
          <a:bodyPr/>
          <a:lstStyle/>
          <a:p>
            <a:fld id="{8A890C68-34CF-4ACB-A829-102CBD81C6E3}"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27</a:t>
            </a:fld>
            <a:endParaRPr lang="tr-TR"/>
          </a:p>
        </p:txBody>
      </p:sp>
    </p:spTree>
    <p:extLst>
      <p:ext uri="{BB962C8B-B14F-4D97-AF65-F5344CB8AC3E}">
        <p14:creationId xmlns:p14="http://schemas.microsoft.com/office/powerpoint/2010/main" xmlns="" val="1036680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824301"/>
            <a:ext cx="8712968" cy="5016758"/>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10 – b </a:t>
            </a:r>
          </a:p>
          <a:p>
            <a:r>
              <a:rPr lang="tr-TR" sz="4000" b="1" dirty="0" smtClean="0">
                <a:effectLst>
                  <a:outerShdw blurRad="38100" dist="38100" dir="2700000" algn="tl">
                    <a:srgbClr val="000000">
                      <a:alpha val="43137"/>
                    </a:srgbClr>
                  </a:outerShdw>
                </a:effectLst>
              </a:rPr>
              <a:t>Aday </a:t>
            </a:r>
            <a:r>
              <a:rPr lang="tr-TR" sz="4000" b="1" dirty="0">
                <a:effectLst>
                  <a:outerShdw blurRad="38100" dist="38100" dir="2700000" algn="tl">
                    <a:srgbClr val="000000">
                      <a:alpha val="43137"/>
                    </a:srgbClr>
                  </a:outerShdw>
                </a:effectLst>
              </a:rPr>
              <a:t>öğretmenliğe başlamadan önce ilgili mevzuatına göre devlet memurluğunda adaylıkları kaldırılarak asıl memurluğa atanmış olanlar, Bakanlıkta kazanılmış hak aylık derecelerine uygun memur kadrolarına atanır. </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Aday Öğretmen </a:t>
            </a:r>
          </a:p>
          <a:p>
            <a:pPr algn="ctr"/>
            <a:r>
              <a:rPr lang="tr-TR" sz="4000" b="1" dirty="0">
                <a:solidFill>
                  <a:srgbClr val="FF0000"/>
                </a:solidFill>
                <a:effectLst>
                  <a:outerShdw blurRad="38100" dist="38100" dir="2700000" algn="tl">
                    <a:srgbClr val="000000">
                      <a:alpha val="43137"/>
                    </a:srgbClr>
                  </a:outerShdw>
                </a:effectLst>
              </a:rPr>
              <a:t>Başarısız Olursa Durumu Ne Olur?</a:t>
            </a:r>
          </a:p>
        </p:txBody>
      </p:sp>
      <p:sp>
        <p:nvSpPr>
          <p:cNvPr id="2" name="Veri Yer Tutucusu 1"/>
          <p:cNvSpPr>
            <a:spLocks noGrp="1"/>
          </p:cNvSpPr>
          <p:nvPr>
            <p:ph type="dt" sz="half" idx="10"/>
          </p:nvPr>
        </p:nvSpPr>
        <p:spPr/>
        <p:txBody>
          <a:bodyPr/>
          <a:lstStyle/>
          <a:p>
            <a:fld id="{8679EF0A-E11B-4C32-8B02-5F3D369B98F6}"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28</a:t>
            </a:fld>
            <a:endParaRPr lang="tr-TR"/>
          </a:p>
        </p:txBody>
      </p:sp>
    </p:spTree>
    <p:extLst>
      <p:ext uri="{BB962C8B-B14F-4D97-AF65-F5344CB8AC3E}">
        <p14:creationId xmlns:p14="http://schemas.microsoft.com/office/powerpoint/2010/main" xmlns="" val="7827474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785652"/>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10 – c </a:t>
            </a:r>
          </a:p>
          <a:p>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Başarısız </a:t>
            </a:r>
            <a:r>
              <a:rPr lang="tr-TR" sz="4000" b="1" dirty="0">
                <a:effectLst>
                  <a:outerShdw blurRad="38100" dist="38100" dir="2700000" algn="tl">
                    <a:srgbClr val="000000">
                      <a:alpha val="43137"/>
                    </a:srgbClr>
                  </a:outerShdw>
                </a:effectLst>
              </a:rPr>
              <a:t>olan aday öğretmenlerin başarısızlığa neden olan durumları değerlendiriciler tarafından </a:t>
            </a:r>
            <a:r>
              <a:rPr lang="tr-TR" sz="4000" b="1" dirty="0" smtClean="0">
                <a:effectLst>
                  <a:outerShdw blurRad="38100" dist="38100" dir="2700000" algn="tl">
                    <a:srgbClr val="000000">
                      <a:alpha val="43137"/>
                    </a:srgbClr>
                  </a:outerShdw>
                </a:effectLst>
              </a:rPr>
              <a:t>belgelendirilir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Aday Öğretmen </a:t>
            </a:r>
          </a:p>
          <a:p>
            <a:pPr algn="ctr"/>
            <a:r>
              <a:rPr lang="tr-TR" sz="4000" b="1" dirty="0">
                <a:solidFill>
                  <a:srgbClr val="FF0000"/>
                </a:solidFill>
                <a:effectLst>
                  <a:outerShdw blurRad="38100" dist="38100" dir="2700000" algn="tl">
                    <a:srgbClr val="000000">
                      <a:alpha val="43137"/>
                    </a:srgbClr>
                  </a:outerShdw>
                </a:effectLst>
              </a:rPr>
              <a:t>Başarısız Olursa Durumu Ne Olur?</a:t>
            </a:r>
          </a:p>
        </p:txBody>
      </p:sp>
      <p:sp>
        <p:nvSpPr>
          <p:cNvPr id="2" name="Veri Yer Tutucusu 1"/>
          <p:cNvSpPr>
            <a:spLocks noGrp="1"/>
          </p:cNvSpPr>
          <p:nvPr>
            <p:ph type="dt" sz="half" idx="10"/>
          </p:nvPr>
        </p:nvSpPr>
        <p:spPr/>
        <p:txBody>
          <a:bodyPr/>
          <a:lstStyle/>
          <a:p>
            <a:fld id="{35E140C0-F9F5-402A-B91D-75A5B1352058}"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29</a:t>
            </a:fld>
            <a:endParaRPr lang="tr-TR"/>
          </a:p>
        </p:txBody>
      </p:sp>
    </p:spTree>
    <p:extLst>
      <p:ext uri="{BB962C8B-B14F-4D97-AF65-F5344CB8AC3E}">
        <p14:creationId xmlns:p14="http://schemas.microsoft.com/office/powerpoint/2010/main" xmlns="" val="1455457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142" y="1412776"/>
            <a:ext cx="8496944" cy="2554545"/>
          </a:xfrm>
          <a:prstGeom prst="rect">
            <a:avLst/>
          </a:prstGeom>
        </p:spPr>
        <p:txBody>
          <a:bodyPr wrap="square">
            <a:spAutoFit/>
          </a:bodyPr>
          <a:lstStyle/>
          <a:p>
            <a:pPr marL="514350" indent="-514350" algn="ctr">
              <a:buAutoNum type="arabicPeriod"/>
            </a:pPr>
            <a:r>
              <a:rPr lang="tr-TR" sz="4000" b="1" dirty="0" smtClean="0">
                <a:solidFill>
                  <a:srgbClr val="FF0000"/>
                </a:solidFill>
                <a:effectLst>
                  <a:outerShdw blurRad="38100" dist="38100" dir="2700000" algn="tl">
                    <a:srgbClr val="000000">
                      <a:alpha val="43137"/>
                    </a:srgbClr>
                  </a:outerShdw>
                </a:effectLst>
              </a:rPr>
              <a:t>Grup</a:t>
            </a:r>
          </a:p>
          <a:p>
            <a:pPr algn="ctr"/>
            <a:endParaRPr lang="tr-TR" sz="4000" b="1" dirty="0">
              <a:solidFill>
                <a:srgbClr val="FF0000"/>
              </a:solidFill>
              <a:effectLst>
                <a:outerShdw blurRad="38100" dist="38100" dir="2700000" algn="tl">
                  <a:srgbClr val="000000">
                    <a:alpha val="43137"/>
                  </a:srgbClr>
                </a:outerShdw>
              </a:effectLst>
            </a:endParaRPr>
          </a:p>
          <a:p>
            <a:pPr algn="ctr"/>
            <a:endParaRPr lang="tr-TR" sz="4000" b="1" dirty="0" smtClean="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14.03.2014 Tarihinden Önce Atananlar</a:t>
            </a:r>
          </a:p>
        </p:txBody>
      </p:sp>
    </p:spTree>
    <p:extLst>
      <p:ext uri="{BB962C8B-B14F-4D97-AF65-F5344CB8AC3E}">
        <p14:creationId xmlns:p14="http://schemas.microsoft.com/office/powerpoint/2010/main" xmlns="" val="2811769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6347" y="1819100"/>
            <a:ext cx="8712968" cy="5016758"/>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17</a:t>
            </a:r>
          </a:p>
          <a:p>
            <a:pPr algn="ctr"/>
            <a:r>
              <a:rPr lang="tr-TR" sz="4000" b="1" dirty="0" smtClean="0">
                <a:effectLst>
                  <a:outerShdw blurRad="38100" dist="38100" dir="2700000" algn="tl">
                    <a:srgbClr val="000000">
                      <a:alpha val="43137"/>
                    </a:srgbClr>
                  </a:outerShdw>
                </a:effectLst>
              </a:rPr>
              <a:t>Aday öğretmene değerlendirme puanının tebliğinden itibaren 5 iş günü içinde İl Milli Eğitim Müdürlüğüne itiraz edilebilir. </a:t>
            </a:r>
          </a:p>
          <a:p>
            <a:pPr algn="ctr"/>
            <a:r>
              <a:rPr lang="tr-TR" sz="4000" b="1" dirty="0" smtClean="0">
                <a:effectLst>
                  <a:outerShdw blurRad="38100" dist="38100" dir="2700000" algn="tl">
                    <a:srgbClr val="000000">
                      <a:alpha val="43137"/>
                    </a:srgbClr>
                  </a:outerShdw>
                </a:effectLst>
              </a:rPr>
              <a:t>İl Milli Eğitim Müdürlüğünün kuracağı komisyon 10 iş günü içinde durumu sonuçlandırır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Değerlendirme Puanına İtiraz ve Süreci Nasıldır?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BBDA912E-A061-4A5B-88CE-0D91E9725A01}"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30</a:t>
            </a:fld>
            <a:endParaRPr lang="tr-TR"/>
          </a:p>
        </p:txBody>
      </p:sp>
    </p:spTree>
    <p:extLst>
      <p:ext uri="{BB962C8B-B14F-4D97-AF65-F5344CB8AC3E}">
        <p14:creationId xmlns:p14="http://schemas.microsoft.com/office/powerpoint/2010/main" xmlns="" val="29870273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255454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25 – 1 – a   </a:t>
            </a:r>
          </a:p>
          <a:p>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Sınavda başarılı olan adayın öğretmenin adaylığı valilik tarafından kaldırılır.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a:t>
            </a:r>
          </a:p>
          <a:p>
            <a:pPr algn="ctr"/>
            <a:r>
              <a:rPr lang="tr-TR" sz="4000" b="1" dirty="0" smtClean="0">
                <a:solidFill>
                  <a:srgbClr val="FF0000"/>
                </a:solidFill>
                <a:effectLst>
                  <a:outerShdw blurRad="38100" dist="38100" dir="2700000" algn="tl">
                    <a:srgbClr val="000000">
                      <a:alpha val="43137"/>
                    </a:srgbClr>
                  </a:outerShdw>
                </a:effectLst>
              </a:rPr>
              <a:t>Sınav Sonrası İşlemleri Nelerdir?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E9DF9E95-13D2-4182-B73F-30AF3A93AB14}"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31</a:t>
            </a:fld>
            <a:endParaRPr lang="tr-TR"/>
          </a:p>
        </p:txBody>
      </p:sp>
    </p:spTree>
    <p:extLst>
      <p:ext uri="{BB962C8B-B14F-4D97-AF65-F5344CB8AC3E}">
        <p14:creationId xmlns:p14="http://schemas.microsoft.com/office/powerpoint/2010/main" xmlns="" val="17844791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499" y="1779687"/>
            <a:ext cx="8712968" cy="5078313"/>
          </a:xfrm>
          <a:prstGeom prst="rect">
            <a:avLst/>
          </a:prstGeom>
        </p:spPr>
        <p:txBody>
          <a:bodyPr wrap="square">
            <a:spAutoFit/>
          </a:bodyPr>
          <a:lstStyle/>
          <a:p>
            <a:r>
              <a:rPr lang="tr-TR" sz="3600" b="1" dirty="0">
                <a:effectLst>
                  <a:outerShdw blurRad="38100" dist="38100" dir="2700000" algn="tl">
                    <a:srgbClr val="000000">
                      <a:alpha val="43137"/>
                    </a:srgbClr>
                  </a:outerShdw>
                </a:effectLst>
              </a:rPr>
              <a:t>MADDE </a:t>
            </a:r>
            <a:r>
              <a:rPr lang="tr-TR" sz="3600" b="1" dirty="0" smtClean="0">
                <a:effectLst>
                  <a:outerShdw blurRad="38100" dist="38100" dir="2700000" algn="tl">
                    <a:srgbClr val="000000">
                      <a:alpha val="43137"/>
                    </a:srgbClr>
                  </a:outerShdw>
                </a:effectLst>
              </a:rPr>
              <a:t>25 – 1 – b  </a:t>
            </a:r>
          </a:p>
          <a:p>
            <a:endParaRPr lang="tr-TR" sz="3600" b="1" dirty="0" smtClean="0">
              <a:effectLst>
                <a:outerShdw blurRad="38100" dist="38100" dir="2700000" algn="tl">
                  <a:srgbClr val="000000">
                    <a:alpha val="43137"/>
                  </a:srgbClr>
                </a:outerShdw>
              </a:effectLst>
            </a:endParaRPr>
          </a:p>
          <a:p>
            <a:pPr algn="ctr"/>
            <a:r>
              <a:rPr lang="tr-TR" sz="3600" b="1" dirty="0" smtClean="0">
                <a:effectLst>
                  <a:outerShdw blurRad="38100" dist="38100" dir="2700000" algn="tl">
                    <a:srgbClr val="000000">
                      <a:alpha val="43137"/>
                    </a:srgbClr>
                  </a:outerShdw>
                </a:effectLst>
              </a:rPr>
              <a:t>Sınavda başarılı olamayan öğretmen bir başka okulda görevlendirilir. Yeniden aday değerlendirme sürecinde değerlendirilir. Değerlendirme sürecinde veya tekrar sınavda başarısız olanların devlet memurluğuyla ilişikleri kesilir. </a:t>
            </a:r>
          </a:p>
          <a:p>
            <a:pPr algn="ctr"/>
            <a:r>
              <a:rPr lang="tr-TR" sz="3600" b="1" dirty="0" smtClean="0">
                <a:solidFill>
                  <a:srgbClr val="FF0000"/>
                </a:solidFill>
                <a:effectLst>
                  <a:outerShdw blurRad="38100" dist="38100" dir="2700000" algn="tl">
                    <a:srgbClr val="000000">
                      <a:alpha val="43137"/>
                    </a:srgbClr>
                  </a:outerShdw>
                </a:effectLst>
              </a:rPr>
              <a:t>(İstisnai durum hariç)</a:t>
            </a:r>
            <a:endParaRPr lang="tr-TR" sz="3600" b="1" dirty="0">
              <a:solidFill>
                <a:srgbClr val="FF0000"/>
              </a:solidFill>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a:t>
            </a:r>
          </a:p>
          <a:p>
            <a:pPr algn="ctr"/>
            <a:r>
              <a:rPr lang="tr-TR" sz="4000" b="1" dirty="0" smtClean="0">
                <a:solidFill>
                  <a:srgbClr val="FF0000"/>
                </a:solidFill>
                <a:effectLst>
                  <a:outerShdw blurRad="38100" dist="38100" dir="2700000" algn="tl">
                    <a:srgbClr val="000000">
                      <a:alpha val="43137"/>
                    </a:srgbClr>
                  </a:outerShdw>
                </a:effectLst>
              </a:rPr>
              <a:t>Sınav Sonrası İşlemleri Nelerdir?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66A8AB32-C38B-4D42-A101-D0C2F2BAAE2B}"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32</a:t>
            </a:fld>
            <a:endParaRPr lang="tr-TR"/>
          </a:p>
        </p:txBody>
      </p:sp>
    </p:spTree>
    <p:extLst>
      <p:ext uri="{BB962C8B-B14F-4D97-AF65-F5344CB8AC3E}">
        <p14:creationId xmlns:p14="http://schemas.microsoft.com/office/powerpoint/2010/main" xmlns="" val="13249010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1519" y="188640"/>
            <a:ext cx="8712969" cy="707886"/>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İstisnai Durum?</a:t>
            </a:r>
            <a:endParaRPr lang="tr-TR" sz="4000" b="1" dirty="0">
              <a:solidFill>
                <a:srgbClr val="FF0000"/>
              </a:solidFill>
              <a:effectLst>
                <a:outerShdw blurRad="38100" dist="38100" dir="2700000" algn="tl">
                  <a:srgbClr val="000000">
                    <a:alpha val="43137"/>
                  </a:srgbClr>
                </a:outerShdw>
              </a:effectLst>
            </a:endParaRPr>
          </a:p>
        </p:txBody>
      </p:sp>
      <p:sp>
        <p:nvSpPr>
          <p:cNvPr id="6" name="Dikdörtgen 5"/>
          <p:cNvSpPr/>
          <p:nvPr/>
        </p:nvSpPr>
        <p:spPr>
          <a:xfrm>
            <a:off x="251520" y="1824301"/>
            <a:ext cx="8712968" cy="5016758"/>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10 – b </a:t>
            </a:r>
          </a:p>
          <a:p>
            <a:r>
              <a:rPr lang="tr-TR" sz="4000" b="1" dirty="0" smtClean="0">
                <a:effectLst>
                  <a:outerShdw blurRad="38100" dist="38100" dir="2700000" algn="tl">
                    <a:srgbClr val="000000">
                      <a:alpha val="43137"/>
                    </a:srgbClr>
                  </a:outerShdw>
                </a:effectLst>
              </a:rPr>
              <a:t>Aday </a:t>
            </a:r>
            <a:r>
              <a:rPr lang="tr-TR" sz="4000" b="1" dirty="0">
                <a:effectLst>
                  <a:outerShdw blurRad="38100" dist="38100" dir="2700000" algn="tl">
                    <a:srgbClr val="000000">
                      <a:alpha val="43137"/>
                    </a:srgbClr>
                  </a:outerShdw>
                </a:effectLst>
              </a:rPr>
              <a:t>öğretmenliğe başlamadan önce ilgili mevzuatına göre devlet memurluğunda adaylıkları kaldırılarak asıl memurluğa atanmış olanlar, Bakanlıkta kazanılmış hak aylık derecelerine uygun memur kadrolarına atanır. </a:t>
            </a:r>
          </a:p>
        </p:txBody>
      </p:sp>
      <p:sp>
        <p:nvSpPr>
          <p:cNvPr id="2" name="Veri Yer Tutucusu 1"/>
          <p:cNvSpPr>
            <a:spLocks noGrp="1"/>
          </p:cNvSpPr>
          <p:nvPr>
            <p:ph type="dt" sz="half" idx="10"/>
          </p:nvPr>
        </p:nvSpPr>
        <p:spPr/>
        <p:txBody>
          <a:bodyPr/>
          <a:lstStyle/>
          <a:p>
            <a:fld id="{6904C10E-817A-436A-A518-C71313D281A8}"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33</a:t>
            </a:fld>
            <a:endParaRPr lang="tr-TR"/>
          </a:p>
        </p:txBody>
      </p:sp>
    </p:spTree>
    <p:extLst>
      <p:ext uri="{BB962C8B-B14F-4D97-AF65-F5344CB8AC3E}">
        <p14:creationId xmlns:p14="http://schemas.microsoft.com/office/powerpoint/2010/main" xmlns="" val="9635545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25 – 3 </a:t>
            </a:r>
          </a:p>
          <a:p>
            <a:pPr algn="ctr"/>
            <a:r>
              <a:rPr lang="tr-TR" sz="4000" b="1" dirty="0" smtClean="0">
                <a:effectLst>
                  <a:outerShdw blurRad="38100" dist="38100" dir="2700000" algn="tl">
                    <a:srgbClr val="000000">
                      <a:alpha val="43137"/>
                    </a:srgbClr>
                  </a:outerShdw>
                </a:effectLst>
              </a:rPr>
              <a:t>Aday öğretmenlerin yerleri değiştirilemez. Sağlık, can güvenliği veya </a:t>
            </a:r>
            <a:r>
              <a:rPr lang="tr-TR" sz="4000" b="1" dirty="0" smtClean="0">
                <a:solidFill>
                  <a:srgbClr val="FF0000"/>
                </a:solidFill>
                <a:effectLst>
                  <a:outerShdw blurRad="38100" dist="38100" dir="2700000" algn="tl">
                    <a:srgbClr val="000000">
                      <a:alpha val="43137"/>
                    </a:srgbClr>
                  </a:outerShdw>
                </a:effectLst>
              </a:rPr>
              <a:t>ikinci değerlendirme dönemi için </a:t>
            </a:r>
            <a:r>
              <a:rPr lang="tr-TR" sz="4000" b="1" dirty="0" smtClean="0">
                <a:effectLst>
                  <a:outerShdw blurRad="38100" dist="38100" dir="2700000" algn="tl">
                    <a:srgbClr val="000000">
                      <a:alpha val="43137"/>
                    </a:srgbClr>
                  </a:outerShdw>
                </a:effectLst>
              </a:rPr>
              <a:t>yer değiştiren öğretmenlerin belgeleri ve değerlendirme formları </a:t>
            </a:r>
            <a:r>
              <a:rPr lang="tr-TR" sz="4000" b="1" dirty="0" smtClean="0">
                <a:solidFill>
                  <a:srgbClr val="FF0000"/>
                </a:solidFill>
                <a:effectLst>
                  <a:outerShdw blurRad="38100" dist="38100" dir="2700000" algn="tl">
                    <a:srgbClr val="000000">
                      <a:alpha val="43137"/>
                    </a:srgbClr>
                  </a:outerShdw>
                </a:effectLst>
              </a:rPr>
              <a:t>5 iş günü </a:t>
            </a:r>
            <a:r>
              <a:rPr lang="tr-TR" sz="4000" b="1" dirty="0" smtClean="0">
                <a:effectLst>
                  <a:outerShdw blurRad="38100" dist="38100" dir="2700000" algn="tl">
                    <a:srgbClr val="000000">
                      <a:alpha val="43137"/>
                    </a:srgbClr>
                  </a:outerShdw>
                </a:effectLst>
              </a:rPr>
              <a:t>içerisinde yeni kurumuna teslim edilir.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Yer Değiştirmesi Durumunda Neler Yapılmalıdır?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05F3ECE7-FB72-4A2E-8796-C9C434A087AF}"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34</a:t>
            </a:fld>
            <a:endParaRPr lang="tr-TR"/>
          </a:p>
        </p:txBody>
      </p:sp>
    </p:spTree>
    <p:extLst>
      <p:ext uri="{BB962C8B-B14F-4D97-AF65-F5344CB8AC3E}">
        <p14:creationId xmlns:p14="http://schemas.microsoft.com/office/powerpoint/2010/main" xmlns="" val="27467180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00" y="1412776"/>
            <a:ext cx="8712968" cy="3170099"/>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4. Grup</a:t>
            </a:r>
          </a:p>
          <a:p>
            <a:pPr algn="ctr"/>
            <a:endParaRPr lang="tr-TR" sz="4000" b="1" dirty="0" smtClean="0">
              <a:solidFill>
                <a:srgbClr val="FF0000"/>
              </a:solidFill>
              <a:effectLst>
                <a:outerShdw blurRad="38100" dist="38100" dir="2700000" algn="tl">
                  <a:srgbClr val="000000">
                    <a:alpha val="43137"/>
                  </a:srgbClr>
                </a:outerShdw>
              </a:effectLst>
            </a:endParaRP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Şubat 2016 </a:t>
            </a:r>
          </a:p>
          <a:p>
            <a:pPr algn="ctr"/>
            <a:r>
              <a:rPr lang="tr-TR" sz="4000" b="1" dirty="0" smtClean="0">
                <a:solidFill>
                  <a:srgbClr val="FF0000"/>
                </a:solidFill>
                <a:effectLst>
                  <a:outerShdw blurRad="38100" dist="38100" dir="2700000" algn="tl">
                    <a:srgbClr val="000000">
                      <a:alpha val="43137"/>
                    </a:srgbClr>
                  </a:outerShdw>
                </a:effectLst>
              </a:rPr>
              <a:t>Sonrasında Atanacaklar</a:t>
            </a:r>
          </a:p>
        </p:txBody>
      </p:sp>
      <p:sp>
        <p:nvSpPr>
          <p:cNvPr id="2" name="Veri Yer Tutucusu 1"/>
          <p:cNvSpPr>
            <a:spLocks noGrp="1"/>
          </p:cNvSpPr>
          <p:nvPr>
            <p:ph type="dt" sz="half" idx="10"/>
          </p:nvPr>
        </p:nvSpPr>
        <p:spPr/>
        <p:txBody>
          <a:bodyPr/>
          <a:lstStyle/>
          <a:p>
            <a:fld id="{9FA056B3-C669-42F5-823B-C3243C238177}"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35</a:t>
            </a:fld>
            <a:endParaRPr lang="tr-TR"/>
          </a:p>
        </p:txBody>
      </p:sp>
    </p:spTree>
    <p:extLst>
      <p:ext uri="{BB962C8B-B14F-4D97-AF65-F5344CB8AC3E}">
        <p14:creationId xmlns:p14="http://schemas.microsoft.com/office/powerpoint/2010/main" xmlns="" val="24518564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332656"/>
            <a:ext cx="9144000" cy="6247864"/>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Tercih aşamasında Görev yapacağı okul ve adaylığını geçireceği il tercihi</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6 aylık uygulama süreci</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İlk değerlendirmesi bu süreçte yapılacaktır.</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2. ve 3. Değerlendirmeleri kadrosunun bulunduğu okul tarafından yapılır.</a:t>
            </a:r>
          </a:p>
        </p:txBody>
      </p:sp>
    </p:spTree>
    <p:extLst>
      <p:ext uri="{BB962C8B-B14F-4D97-AF65-F5344CB8AC3E}">
        <p14:creationId xmlns:p14="http://schemas.microsoft.com/office/powerpoint/2010/main" xmlns="" val="2344415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88640"/>
            <a:ext cx="9144000" cy="5016758"/>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İl Milli Eğitim Müdürlükleri aday öğretmenlerin hizmet yapacakları okulları belirleyecektir.</a:t>
            </a:r>
          </a:p>
          <a:p>
            <a:pPr marL="571500" indent="-571500">
              <a:buFont typeface="Arial" charset="0"/>
              <a:buChar char="•"/>
            </a:pPr>
            <a:endParaRPr lang="tr-TR" sz="4000" b="1" dirty="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Planlama doğrultusunda aday bu dönem içerisinde Bakanlığın İl teşkilatındaki bütün kademeleri tanıyacaktır.</a:t>
            </a:r>
          </a:p>
        </p:txBody>
      </p:sp>
    </p:spTree>
    <p:extLst>
      <p:ext uri="{BB962C8B-B14F-4D97-AF65-F5344CB8AC3E}">
        <p14:creationId xmlns:p14="http://schemas.microsoft.com/office/powerpoint/2010/main" xmlns="" val="704792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88640"/>
            <a:ext cx="9144000" cy="1938992"/>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Ders anlatmak yok</a:t>
            </a:r>
          </a:p>
          <a:p>
            <a:pPr marL="571500" indent="-571500">
              <a:buFont typeface="Arial" charset="0"/>
              <a:buChar char="•"/>
            </a:pPr>
            <a:endParaRPr lang="tr-TR" sz="4000" b="1" dirty="0">
              <a:effectLst>
                <a:outerShdw blurRad="38100" dist="38100" dir="2700000" algn="tl">
                  <a:srgbClr val="000000">
                    <a:alpha val="43137"/>
                  </a:srgbClr>
                </a:outerShdw>
              </a:effectLst>
            </a:endParaRPr>
          </a:p>
          <a:p>
            <a:pPr marL="571500"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Danışman öğretmenle </a:t>
            </a:r>
            <a:r>
              <a:rPr lang="tr-TR" sz="4000" b="1" dirty="0" smtClean="0">
                <a:effectLst>
                  <a:outerShdw blurRad="38100" dist="38100" dir="2700000" algn="tl">
                    <a:srgbClr val="000000">
                      <a:alpha val="43137"/>
                    </a:srgbClr>
                  </a:outerShdw>
                </a:effectLst>
              </a:rPr>
              <a:t>sınıfta</a:t>
            </a:r>
          </a:p>
        </p:txBody>
      </p:sp>
    </p:spTree>
    <p:extLst>
      <p:ext uri="{BB962C8B-B14F-4D97-AF65-F5344CB8AC3E}">
        <p14:creationId xmlns:p14="http://schemas.microsoft.com/office/powerpoint/2010/main" xmlns="" val="3519158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139" y="1556792"/>
            <a:ext cx="8712968" cy="2862322"/>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Yeni dönemde 3 dosya olacak</a:t>
            </a:r>
          </a:p>
          <a:p>
            <a:endParaRPr lang="tr-TR" sz="3600" b="1" dirty="0" smtClean="0">
              <a:effectLst>
                <a:outerShdw blurRad="38100" dist="38100" dir="2700000" algn="tl">
                  <a:srgbClr val="000000">
                    <a:alpha val="43137"/>
                  </a:srgbClr>
                </a:outerShdw>
              </a:effectLst>
            </a:endParaRPr>
          </a:p>
          <a:p>
            <a:pPr marL="742950" indent="-742950">
              <a:buAutoNum type="arabicPeriod"/>
            </a:pPr>
            <a:r>
              <a:rPr lang="tr-TR" sz="3600" b="1" dirty="0" smtClean="0">
                <a:effectLst>
                  <a:outerShdw blurRad="38100" dist="38100" dir="2700000" algn="tl">
                    <a:srgbClr val="000000">
                      <a:alpha val="43137"/>
                    </a:srgbClr>
                  </a:outerShdw>
                </a:effectLst>
              </a:rPr>
              <a:t>Okul Müdürünün dosyası</a:t>
            </a:r>
          </a:p>
          <a:p>
            <a:pPr marL="742950" indent="-742950">
              <a:buAutoNum type="arabicPeriod"/>
            </a:pPr>
            <a:r>
              <a:rPr lang="tr-TR" sz="3600" b="1" dirty="0" smtClean="0">
                <a:effectLst>
                  <a:outerShdw blurRad="38100" dist="38100" dir="2700000" algn="tl">
                    <a:srgbClr val="000000">
                      <a:alpha val="43137"/>
                    </a:srgbClr>
                  </a:outerShdw>
                </a:effectLst>
              </a:rPr>
              <a:t>Danışman Öğretmenin dosyası</a:t>
            </a:r>
          </a:p>
          <a:p>
            <a:pPr marL="742950" indent="-742950">
              <a:buAutoNum type="arabicPeriod"/>
            </a:pPr>
            <a:r>
              <a:rPr lang="tr-TR" sz="3600" b="1" dirty="0" smtClean="0">
                <a:effectLst>
                  <a:outerShdw blurRad="38100" dist="38100" dir="2700000" algn="tl">
                    <a:srgbClr val="000000">
                      <a:alpha val="43137"/>
                    </a:srgbClr>
                  </a:outerShdw>
                </a:effectLst>
              </a:rPr>
              <a:t>Aday Öğretmenin Dosyası</a:t>
            </a:r>
            <a:endParaRPr lang="tr-TR"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55297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052736"/>
            <a:ext cx="8712968" cy="5016758"/>
          </a:xfrm>
          <a:prstGeom prst="rect">
            <a:avLst/>
          </a:prstGeom>
        </p:spPr>
        <p:txBody>
          <a:bodyPr wrap="square">
            <a:spAutoFit/>
          </a:bodyPr>
          <a:lstStyle/>
          <a:p>
            <a:r>
              <a:rPr lang="tr-TR" sz="4000" b="1" dirty="0">
                <a:effectLst>
                  <a:outerShdw blurRad="38100" dist="38100" dir="2700000" algn="tl">
                    <a:srgbClr val="000000">
                      <a:alpha val="43137"/>
                    </a:srgbClr>
                  </a:outerShdw>
                </a:effectLst>
              </a:rPr>
              <a:t>14.03.2014 tarihinden önce öğretmen kadrolarına atanmış olanlar 30.01.1995 tarihli yönetmelik hükümlerine göre değerlendirilecektir</a:t>
            </a:r>
            <a:r>
              <a:rPr lang="tr-TR" sz="4000" b="1" dirty="0" smtClean="0">
                <a:effectLst>
                  <a:outerShdw blurRad="38100" dist="38100" dir="2700000" algn="tl">
                    <a:srgbClr val="000000">
                      <a:alpha val="43137"/>
                    </a:srgbClr>
                  </a:outerShdw>
                </a:effectLst>
              </a:rPr>
              <a:t>.</a:t>
            </a:r>
          </a:p>
          <a:p>
            <a:endParaRPr lang="tr-TR" sz="4000" b="1" dirty="0" smtClean="0">
              <a:effectLst>
                <a:outerShdw blurRad="38100" dist="38100" dir="2700000" algn="tl">
                  <a:srgbClr val="000000">
                    <a:alpha val="43137"/>
                  </a:srgbClr>
                </a:outerShdw>
              </a:effectLst>
            </a:endParaRPr>
          </a:p>
          <a:p>
            <a:pPr algn="r"/>
            <a:r>
              <a:rPr lang="tr-TR" sz="4000" b="1" dirty="0" smtClean="0">
                <a:solidFill>
                  <a:srgbClr val="FF0000"/>
                </a:solidFill>
                <a:effectLst>
                  <a:outerShdw blurRad="38100" dist="38100" dir="2700000" algn="tl">
                    <a:srgbClr val="000000">
                      <a:alpha val="43137"/>
                    </a:srgbClr>
                  </a:outerShdw>
                </a:effectLst>
              </a:rPr>
              <a:t>Hazırlayıcı Eğitim</a:t>
            </a:r>
          </a:p>
          <a:p>
            <a:pPr algn="r"/>
            <a:r>
              <a:rPr lang="tr-TR" sz="4000" b="1" dirty="0" smtClean="0">
                <a:solidFill>
                  <a:srgbClr val="FF0000"/>
                </a:solidFill>
                <a:effectLst>
                  <a:outerShdw blurRad="38100" dist="38100" dir="2700000" algn="tl">
                    <a:srgbClr val="000000">
                      <a:alpha val="43137"/>
                    </a:srgbClr>
                  </a:outerShdw>
                </a:effectLst>
              </a:rPr>
              <a:t>Temel Eğitim</a:t>
            </a:r>
          </a:p>
          <a:p>
            <a:pPr algn="r"/>
            <a:r>
              <a:rPr lang="tr-TR" sz="4000" b="1" dirty="0" smtClean="0">
                <a:solidFill>
                  <a:srgbClr val="FF0000"/>
                </a:solidFill>
                <a:effectLst>
                  <a:outerShdw blurRad="38100" dist="38100" dir="2700000" algn="tl">
                    <a:srgbClr val="000000">
                      <a:alpha val="43137"/>
                    </a:srgbClr>
                  </a:outerShdw>
                </a:effectLst>
              </a:rPr>
              <a:t>Uygulamalı Eğitim</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A625764B-FCA7-4C8D-8D02-EB87EEC6A801}"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4</a:t>
            </a:fld>
            <a:endParaRPr lang="tr-TR"/>
          </a:p>
        </p:txBody>
      </p:sp>
    </p:spTree>
    <p:extLst>
      <p:ext uri="{BB962C8B-B14F-4D97-AF65-F5344CB8AC3E}">
        <p14:creationId xmlns:p14="http://schemas.microsoft.com/office/powerpoint/2010/main" xmlns="" val="1619254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139" y="117693"/>
            <a:ext cx="8712968" cy="6740307"/>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Aday Öğretmenin Dosyasında</a:t>
            </a:r>
          </a:p>
          <a:p>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Tüm öğretmenlerin sahip olması gereken yeterlikleri düzenli olarak not alır</a:t>
            </a:r>
          </a:p>
          <a:p>
            <a:pPr marL="571500" indent="-571500">
              <a:buFont typeface="Arial" charset="0"/>
              <a:buChar char="•"/>
            </a:pPr>
            <a:r>
              <a:rPr lang="tr-TR" sz="3600" b="1" dirty="0" smtClean="0">
                <a:effectLst>
                  <a:outerShdw blurRad="38100" dist="38100" dir="2700000" algn="tl">
                    <a:srgbClr val="000000">
                      <a:alpha val="43137"/>
                    </a:srgbClr>
                  </a:outerShdw>
                </a:effectLst>
              </a:rPr>
              <a:t>ŞÖK – Zümre - Yıllık Plan </a:t>
            </a:r>
            <a:r>
              <a:rPr lang="tr-TR" sz="3600" b="1" dirty="0" err="1" smtClean="0">
                <a:effectLst>
                  <a:outerShdw blurRad="38100" dist="38100" dir="2700000" algn="tl">
                    <a:srgbClr val="000000">
                      <a:alpha val="43137"/>
                    </a:srgbClr>
                  </a:outerShdw>
                </a:effectLst>
              </a:rPr>
              <a:t>vb</a:t>
            </a:r>
            <a:r>
              <a:rPr lang="tr-TR" sz="3600" b="1" dirty="0" smtClean="0">
                <a:effectLst>
                  <a:outerShdw blurRad="38100" dist="38100" dir="2700000" algn="tl">
                    <a:srgbClr val="000000">
                      <a:alpha val="43137"/>
                    </a:srgbClr>
                  </a:outerShdw>
                </a:effectLst>
              </a:rPr>
              <a:t> hazırlar.</a:t>
            </a:r>
          </a:p>
          <a:p>
            <a:pPr marL="571500" indent="-571500">
              <a:buFont typeface="Arial" charset="0"/>
              <a:buChar char="•"/>
            </a:pPr>
            <a:r>
              <a:rPr lang="tr-TR" sz="3600" b="1" dirty="0" smtClean="0">
                <a:effectLst>
                  <a:outerShdw blurRad="38100" dist="38100" dir="2700000" algn="tl">
                    <a:srgbClr val="000000">
                      <a:alpha val="43137"/>
                    </a:srgbClr>
                  </a:outerShdw>
                </a:effectLst>
              </a:rPr>
              <a:t>Öğretmenlerle ilişkilerini, rehberlik servisiyle ilişkilerini raporlama yöntemiyle dosyalar</a:t>
            </a:r>
          </a:p>
          <a:p>
            <a:pPr marL="571500" indent="-571500">
              <a:buFont typeface="Arial" charset="0"/>
              <a:buChar char="•"/>
            </a:pPr>
            <a:r>
              <a:rPr lang="tr-TR" sz="3600" b="1" dirty="0" smtClean="0">
                <a:effectLst>
                  <a:outerShdw blurRad="38100" dist="38100" dir="2700000" algn="tl">
                    <a:srgbClr val="000000">
                      <a:alpha val="43137"/>
                    </a:srgbClr>
                  </a:outerShdw>
                </a:effectLst>
              </a:rPr>
              <a:t> Planlamasını yapar, </a:t>
            </a:r>
          </a:p>
          <a:p>
            <a:pPr marL="571500" indent="-571500">
              <a:buFont typeface="Arial" charset="0"/>
              <a:buChar char="•"/>
            </a:pPr>
            <a:r>
              <a:rPr lang="tr-TR" sz="3600" b="1" dirty="0" smtClean="0">
                <a:effectLst>
                  <a:outerShdw blurRad="38100" dist="38100" dir="2700000" algn="tl">
                    <a:srgbClr val="000000">
                      <a:alpha val="43137"/>
                    </a:srgbClr>
                  </a:outerShdw>
                </a:effectLst>
              </a:rPr>
              <a:t>e-okul, mebbis gibi çalışmalarını yapar.</a:t>
            </a:r>
          </a:p>
          <a:p>
            <a:pPr marL="571500" indent="-571500">
              <a:buFont typeface="Arial" charset="0"/>
              <a:buChar char="•"/>
            </a:pPr>
            <a:r>
              <a:rPr lang="tr-TR" sz="3600" b="1" dirty="0" smtClean="0">
                <a:effectLst>
                  <a:outerShdw blurRad="38100" dist="38100" dir="2700000" algn="tl">
                    <a:srgbClr val="000000">
                      <a:alpha val="43137"/>
                    </a:srgbClr>
                  </a:outerShdw>
                </a:effectLst>
              </a:rPr>
              <a:t>Veli toplantısı, sportif ve kültürel aktiviteler konusunda çalışmalar yapar</a:t>
            </a:r>
          </a:p>
        </p:txBody>
      </p:sp>
    </p:spTree>
    <p:extLst>
      <p:ext uri="{BB962C8B-B14F-4D97-AF65-F5344CB8AC3E}">
        <p14:creationId xmlns:p14="http://schemas.microsoft.com/office/powerpoint/2010/main" xmlns="" val="33415784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4064" y="1484784"/>
            <a:ext cx="8712968" cy="2308324"/>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Yaptığı çalışmaların tamamını belgelendirir ve</a:t>
            </a:r>
          </a:p>
          <a:p>
            <a:endParaRPr lang="tr-TR" sz="3600" b="1" dirty="0">
              <a:effectLst>
                <a:outerShdw blurRad="38100" dist="38100" dir="2700000" algn="tl">
                  <a:srgbClr val="000000">
                    <a:alpha val="43137"/>
                  </a:srgbClr>
                </a:outerShdw>
              </a:effectLst>
            </a:endParaRPr>
          </a:p>
          <a:p>
            <a:r>
              <a:rPr lang="tr-TR" sz="3600" b="1" dirty="0" smtClean="0">
                <a:solidFill>
                  <a:srgbClr val="FF0000"/>
                </a:solidFill>
                <a:effectLst>
                  <a:outerShdw blurRad="38100" dist="38100" dir="2700000" algn="tl">
                    <a:srgbClr val="000000">
                      <a:alpha val="43137"/>
                    </a:srgbClr>
                  </a:outerShdw>
                </a:effectLst>
              </a:rPr>
              <a:t>ÜRÜN </a:t>
            </a:r>
            <a:r>
              <a:rPr lang="tr-TR" sz="3600" b="1" dirty="0" err="1" smtClean="0">
                <a:solidFill>
                  <a:srgbClr val="FF0000"/>
                </a:solidFill>
                <a:effectLst>
                  <a:outerShdw blurRad="38100" dist="38100" dir="2700000" algn="tl">
                    <a:srgbClr val="000000">
                      <a:alpha val="43137"/>
                    </a:srgbClr>
                  </a:outerShdw>
                </a:effectLst>
              </a:rPr>
              <a:t>DOSYASI</a:t>
            </a:r>
            <a:r>
              <a:rPr lang="tr-TR" sz="3600" b="1" dirty="0" err="1" smtClean="0">
                <a:effectLst>
                  <a:outerShdw blurRad="38100" dist="38100" dir="2700000" algn="tl">
                    <a:srgbClr val="000000">
                      <a:alpha val="43137"/>
                    </a:srgbClr>
                  </a:outerShdw>
                </a:effectLst>
              </a:rPr>
              <a:t>’na</a:t>
            </a:r>
            <a:r>
              <a:rPr lang="tr-TR" sz="3600" b="1" dirty="0" smtClean="0">
                <a:effectLst>
                  <a:outerShdw blurRad="38100" dist="38100" dir="2700000" algn="tl">
                    <a:srgbClr val="000000">
                      <a:alpha val="43137"/>
                    </a:srgbClr>
                  </a:outerShdw>
                </a:effectLst>
              </a:rPr>
              <a:t> koyar.</a:t>
            </a:r>
          </a:p>
        </p:txBody>
      </p:sp>
    </p:spTree>
    <p:extLst>
      <p:ext uri="{BB962C8B-B14F-4D97-AF65-F5344CB8AC3E}">
        <p14:creationId xmlns:p14="http://schemas.microsoft.com/office/powerpoint/2010/main" xmlns="" val="30807873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4064" y="1484784"/>
            <a:ext cx="8712968" cy="4524315"/>
          </a:xfrm>
          <a:prstGeom prst="rect">
            <a:avLst/>
          </a:prstGeom>
        </p:spPr>
        <p:txBody>
          <a:bodyPr wrap="square">
            <a:spAutoFit/>
          </a:bodyPr>
          <a:lstStyle/>
          <a:p>
            <a:r>
              <a:rPr lang="tr-TR" sz="3600" b="1" dirty="0" smtClean="0">
                <a:solidFill>
                  <a:srgbClr val="FF0000"/>
                </a:solidFill>
                <a:effectLst>
                  <a:outerShdw blurRad="38100" dist="38100" dir="2700000" algn="tl">
                    <a:srgbClr val="000000">
                      <a:alpha val="43137"/>
                    </a:srgbClr>
                  </a:outerShdw>
                </a:effectLst>
              </a:rPr>
              <a:t>Ürün Dosyasında;</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Görevlendirmeler</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Planlar</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Yaptığı İşler</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Kültürel Faaliyetler</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Eylem Planları</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ŞÖK – Zümre Tutanakları (Gözlemlerini Yazacak)</a:t>
            </a:r>
            <a:endParaRPr lang="tr-TR" sz="36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195549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139" y="117693"/>
            <a:ext cx="8712968" cy="6186309"/>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Danışman Öğretmenin Dosyasında</a:t>
            </a:r>
          </a:p>
          <a:p>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1. Dönem Okul içerisinde sürekli birliktedir.</a:t>
            </a:r>
          </a:p>
          <a:p>
            <a:pPr marL="571500" indent="-571500">
              <a:buFont typeface="Arial" charset="0"/>
              <a:buChar char="•"/>
            </a:pPr>
            <a:r>
              <a:rPr lang="tr-TR" sz="3600" b="1" dirty="0" smtClean="0">
                <a:effectLst>
                  <a:outerShdw blurRad="38100" dist="38100" dir="2700000" algn="tl">
                    <a:srgbClr val="000000">
                      <a:alpha val="43137"/>
                    </a:srgbClr>
                  </a:outerShdw>
                </a:effectLst>
              </a:rPr>
              <a:t>Öğretmenin eksiklerini ve uyması gereken kuralları, aksayan yönleri dosyasında belgelendirir.</a:t>
            </a:r>
          </a:p>
          <a:p>
            <a:pPr marL="571500" indent="-571500">
              <a:buFont typeface="Arial" charset="0"/>
              <a:buChar char="•"/>
            </a:pPr>
            <a:r>
              <a:rPr lang="tr-TR" sz="3600" b="1" dirty="0" smtClean="0">
                <a:effectLst>
                  <a:outerShdw blurRad="38100" dist="38100" dir="2700000" algn="tl">
                    <a:srgbClr val="000000">
                      <a:alpha val="43137"/>
                    </a:srgbClr>
                  </a:outerShdw>
                </a:effectLst>
              </a:rPr>
              <a:t>Eksiklerle ilgili etkinlikler yapar ve gelişimi raporlandırır.</a:t>
            </a:r>
          </a:p>
          <a:p>
            <a:pPr marL="571500" indent="-571500">
              <a:buFont typeface="Arial" charset="0"/>
              <a:buChar char="•"/>
            </a:pPr>
            <a:r>
              <a:rPr lang="tr-TR" sz="3600" b="1" dirty="0" smtClean="0">
                <a:effectLst>
                  <a:outerShdw blurRad="38100" dist="38100" dir="2700000" algn="tl">
                    <a:srgbClr val="000000">
                      <a:alpha val="43137"/>
                    </a:srgbClr>
                  </a:outerShdw>
                </a:effectLst>
              </a:rPr>
              <a:t>Düzelme durumunu veya hatanın devam durumunu raporunda gösterir.</a:t>
            </a:r>
          </a:p>
        </p:txBody>
      </p:sp>
    </p:spTree>
    <p:extLst>
      <p:ext uri="{BB962C8B-B14F-4D97-AF65-F5344CB8AC3E}">
        <p14:creationId xmlns:p14="http://schemas.microsoft.com/office/powerpoint/2010/main" xmlns="" val="40649661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139" y="117693"/>
            <a:ext cx="8712968" cy="5078313"/>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Okul Müdürünün Dosyasında</a:t>
            </a:r>
          </a:p>
          <a:p>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Danışman öğretmenin raporları sonucu gözlem sonuçlarını</a:t>
            </a:r>
          </a:p>
          <a:p>
            <a:endParaRPr lang="tr-TR" sz="3600" b="1" dirty="0" smtClean="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Kendi şahsi teşhis sonuçlarını</a:t>
            </a:r>
          </a:p>
          <a:p>
            <a:endParaRPr lang="tr-TR" sz="3600" b="1" dirty="0" smtClean="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Ürün dosyası incelemesi sonucu görüşlerini raporlaştırır.</a:t>
            </a:r>
          </a:p>
        </p:txBody>
      </p:sp>
    </p:spTree>
    <p:extLst>
      <p:ext uri="{BB962C8B-B14F-4D97-AF65-F5344CB8AC3E}">
        <p14:creationId xmlns:p14="http://schemas.microsoft.com/office/powerpoint/2010/main" xmlns="" val="17003492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139" y="117693"/>
            <a:ext cx="8712968" cy="4524315"/>
          </a:xfrm>
          <a:prstGeom prst="rect">
            <a:avLst/>
          </a:prstGeom>
        </p:spPr>
        <p:txBody>
          <a:bodyPr wrap="square">
            <a:spAutoFit/>
          </a:bodyPr>
          <a:lstStyle/>
          <a:p>
            <a:pPr algn="ctr"/>
            <a:r>
              <a:rPr lang="tr-TR" sz="3600" b="1" dirty="0" smtClean="0">
                <a:solidFill>
                  <a:srgbClr val="FF0000"/>
                </a:solidFill>
                <a:effectLst>
                  <a:outerShdw blurRad="38100" dist="38100" dir="2700000" algn="tl">
                    <a:srgbClr val="000000">
                      <a:alpha val="43137"/>
                    </a:srgbClr>
                  </a:outerShdw>
                </a:effectLst>
              </a:rPr>
              <a:t>Okul Müdürü ve Danışman Öğretmenin Değerlendirme Takvimi</a:t>
            </a:r>
          </a:p>
          <a:p>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Teşhis Edici Değerlendirme</a:t>
            </a:r>
          </a:p>
          <a:p>
            <a:pPr marL="571500" indent="-571500">
              <a:buFont typeface="Arial" charset="0"/>
              <a:buChar char="•"/>
            </a:pPr>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Biçimlendirici Değerlendirme</a:t>
            </a:r>
          </a:p>
          <a:p>
            <a:pPr marL="571500" indent="-571500">
              <a:buFont typeface="Arial" charset="0"/>
              <a:buChar char="•"/>
            </a:pPr>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Sonuç Odaklı Değerlendirme (Ek 3 Formu)</a:t>
            </a:r>
          </a:p>
        </p:txBody>
      </p:sp>
    </p:spTree>
    <p:extLst>
      <p:ext uri="{BB962C8B-B14F-4D97-AF65-F5344CB8AC3E}">
        <p14:creationId xmlns:p14="http://schemas.microsoft.com/office/powerpoint/2010/main" xmlns="" val="12051401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055" y="548680"/>
            <a:ext cx="8712968" cy="1754326"/>
          </a:xfrm>
          <a:prstGeom prst="rect">
            <a:avLst/>
          </a:prstGeom>
        </p:spPr>
        <p:txBody>
          <a:bodyPr wrap="square">
            <a:spAutoFit/>
          </a:bodyPr>
          <a:lstStyle/>
          <a:p>
            <a:pPr algn="ctr"/>
            <a:r>
              <a:rPr lang="tr-TR" sz="3600" b="1" dirty="0" smtClean="0">
                <a:solidFill>
                  <a:srgbClr val="FF0000"/>
                </a:solidFill>
                <a:effectLst>
                  <a:outerShdw blurRad="38100" dist="38100" dir="2700000" algn="tl">
                    <a:srgbClr val="000000">
                      <a:alpha val="43137"/>
                    </a:srgbClr>
                  </a:outerShdw>
                </a:effectLst>
              </a:rPr>
              <a:t>1. Dönemde Tutulan Dosyaların Aynısı  Adayın Yeni Okulunda da (2. Dönem) Tutulacaktır</a:t>
            </a:r>
            <a:endParaRPr lang="tr-TR" sz="3600" b="1" dirty="0" smtClean="0">
              <a:effectLst>
                <a:outerShdw blurRad="38100" dist="38100" dir="2700000" algn="tl">
                  <a:srgbClr val="000000">
                    <a:alpha val="43137"/>
                  </a:srgbClr>
                </a:outerShdw>
              </a:effectLst>
            </a:endParaRPr>
          </a:p>
        </p:txBody>
      </p:sp>
      <p:sp>
        <p:nvSpPr>
          <p:cNvPr id="3" name="Dikdörtgen 2"/>
          <p:cNvSpPr/>
          <p:nvPr/>
        </p:nvSpPr>
        <p:spPr>
          <a:xfrm>
            <a:off x="300455" y="3140968"/>
            <a:ext cx="8712968" cy="1754326"/>
          </a:xfrm>
          <a:prstGeom prst="rect">
            <a:avLst/>
          </a:prstGeom>
        </p:spPr>
        <p:txBody>
          <a:bodyPr wrap="square">
            <a:spAutoFit/>
          </a:bodyPr>
          <a:lstStyle/>
          <a:p>
            <a:pPr algn="ctr"/>
            <a:r>
              <a:rPr lang="tr-TR" sz="3600" b="1" dirty="0" smtClean="0">
                <a:solidFill>
                  <a:srgbClr val="FF0000"/>
                </a:solidFill>
                <a:effectLst>
                  <a:outerShdw blurRad="38100" dist="38100" dir="2700000" algn="tl">
                    <a:srgbClr val="000000">
                      <a:alpha val="43137"/>
                    </a:srgbClr>
                  </a:outerShdw>
                </a:effectLst>
              </a:rPr>
              <a:t>Gerek duyulması halinde adayın ilk dönemini geçirdiği okulla iletişime geçilecektir.</a:t>
            </a:r>
            <a:endParaRPr lang="tr-TR" sz="36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211861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lvl="0" indent="0" algn="ctr">
              <a:buNone/>
            </a:pPr>
            <a:r>
              <a:rPr lang="tr-TR" b="1" dirty="0" smtClean="0">
                <a:solidFill>
                  <a:srgbClr val="C0504D"/>
                </a:solidFill>
              </a:rPr>
              <a:t>PERFORMANS DEĞERLENDİRME SÜRECİNDE</a:t>
            </a:r>
          </a:p>
          <a:p>
            <a:pPr marL="0" lvl="0" indent="0" algn="ctr">
              <a:buNone/>
            </a:pPr>
            <a:endParaRPr lang="tr-TR" b="1" dirty="0">
              <a:solidFill>
                <a:srgbClr val="C0504D"/>
              </a:solidFill>
            </a:endParaRPr>
          </a:p>
          <a:p>
            <a:pPr marL="0" lvl="0" indent="0" algn="ctr">
              <a:buNone/>
            </a:pPr>
            <a:r>
              <a:rPr lang="tr-TR" b="1" dirty="0" smtClean="0">
                <a:solidFill>
                  <a:srgbClr val="C0504D"/>
                </a:solidFill>
              </a:rPr>
              <a:t> HATALAR VE DEĞERLENDİRİCİLERİN </a:t>
            </a:r>
          </a:p>
          <a:p>
            <a:pPr marL="0" lvl="0" indent="0" algn="ctr">
              <a:buNone/>
            </a:pPr>
            <a:endParaRPr lang="tr-TR" b="1" dirty="0">
              <a:solidFill>
                <a:srgbClr val="C0504D"/>
              </a:solidFill>
            </a:endParaRPr>
          </a:p>
          <a:p>
            <a:pPr marL="0" lvl="0" indent="0" algn="ctr">
              <a:buNone/>
            </a:pPr>
            <a:r>
              <a:rPr lang="tr-TR" b="1" dirty="0" smtClean="0">
                <a:solidFill>
                  <a:srgbClr val="C0504D"/>
                </a:solidFill>
              </a:rPr>
              <a:t>SORUMLULUKLARI</a:t>
            </a:r>
          </a:p>
          <a:p>
            <a:pPr marL="0" lvl="0" indent="0" algn="ctr">
              <a:buNone/>
            </a:pPr>
            <a:endParaRPr lang="tr-TR" b="1" dirty="0" smtClean="0">
              <a:solidFill>
                <a:srgbClr val="C0504D"/>
              </a:solidFill>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47</a:t>
            </a:fld>
            <a:endParaRPr lang="tr-TR"/>
          </a:p>
        </p:txBody>
      </p:sp>
      <p:sp>
        <p:nvSpPr>
          <p:cNvPr id="2" name="Veri Yer Tutucusu 1"/>
          <p:cNvSpPr>
            <a:spLocks noGrp="1"/>
          </p:cNvSpPr>
          <p:nvPr>
            <p:ph type="dt" sz="half" idx="10"/>
          </p:nvPr>
        </p:nvSpPr>
        <p:spPr/>
        <p:txBody>
          <a:bodyPr/>
          <a:lstStyle/>
          <a:p>
            <a:fld id="{BC2A2EB6-1081-4786-BB30-7E03793CC6C6}" type="datetime1">
              <a:rPr lang="tr-TR" smtClean="0"/>
              <a:pPr/>
              <a:t>16.12.2015</a:t>
            </a:fld>
            <a:endParaRPr lang="tr-TR"/>
          </a:p>
        </p:txBody>
      </p:sp>
    </p:spTree>
    <p:extLst>
      <p:ext uri="{BB962C8B-B14F-4D97-AF65-F5344CB8AC3E}">
        <p14:creationId xmlns:p14="http://schemas.microsoft.com/office/powerpoint/2010/main" xmlns="" val="12966099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340768"/>
            <a:ext cx="8229600" cy="4525963"/>
          </a:xfrm>
        </p:spPr>
        <p:txBody>
          <a:bodyPr>
            <a:noAutofit/>
          </a:bodyPr>
          <a:lstStyle/>
          <a:p>
            <a:pPr algn="just"/>
            <a:r>
              <a:rPr lang="tr-TR" sz="2400" dirty="0" smtClean="0">
                <a:effectLst>
                  <a:outerShdw blurRad="38100" dist="38100" dir="2700000" algn="tl">
                    <a:srgbClr val="000000">
                      <a:alpha val="43137"/>
                    </a:srgbClr>
                  </a:outerShdw>
                </a:effectLst>
              </a:rPr>
              <a:t>1.    Belli Derecelere Yönelmek: Personelin tamamına yüksek vermek, tamamına düşük vermek veya herkese ortalama puan vermek gibi 3 şekilde görülmektedir. </a:t>
            </a:r>
            <a:r>
              <a:rPr lang="tr-TR" sz="2400" u="sng" dirty="0" smtClean="0">
                <a:effectLst>
                  <a:outerShdw blurRad="38100" dist="38100" dir="2700000" algn="tl">
                    <a:srgbClr val="000000">
                      <a:alpha val="43137"/>
                    </a:srgbClr>
                  </a:outerShdw>
                </a:effectLst>
              </a:rPr>
              <a:t>Tamamına düşük vermek</a:t>
            </a:r>
            <a:r>
              <a:rPr lang="tr-TR" sz="2400" dirty="0" smtClean="0">
                <a:effectLst>
                  <a:outerShdw blurRad="38100" dist="38100" dir="2700000" algn="tl">
                    <a:srgbClr val="000000">
                      <a:alpha val="43137"/>
                    </a:srgbClr>
                  </a:outerShdw>
                </a:effectLst>
              </a:rPr>
              <a:t>; değerleyici kendini zor beğenen, mükemmeliyetçi biri olarak gösterme isteğindedir. Çalışanları üzerindeki baskısının sürekli olmasını ve onların, başarının verdiği rehaveti yaşamamalarını ister. </a:t>
            </a:r>
            <a:r>
              <a:rPr lang="tr-TR" sz="2400" u="sng" dirty="0" smtClean="0">
                <a:effectLst>
                  <a:outerShdw blurRad="38100" dist="38100" dir="2700000" algn="tl">
                    <a:srgbClr val="000000">
                      <a:alpha val="43137"/>
                    </a:srgbClr>
                  </a:outerShdw>
                </a:effectLst>
              </a:rPr>
              <a:t>Tamamına yüksek vermek</a:t>
            </a:r>
            <a:r>
              <a:rPr lang="tr-TR" sz="2400" dirty="0" smtClean="0">
                <a:effectLst>
                  <a:outerShdw blurRad="38100" dist="38100" dir="2700000" algn="tl">
                    <a:srgbClr val="000000">
                      <a:alpha val="43137"/>
                    </a:srgbClr>
                  </a:outerShdw>
                </a:effectLst>
              </a:rPr>
              <a:t>; değerleyici astlarının sempatisini kazanmayı amaçlar. Aynı zamanda, olumsuz performans değerleme sonuçlarının yaratacağı örgüt içi istenmeyen durumlardan da kaçınmayı amaçlar. </a:t>
            </a:r>
            <a:r>
              <a:rPr lang="tr-TR" sz="2400" u="sng" dirty="0" smtClean="0">
                <a:effectLst>
                  <a:outerShdw blurRad="38100" dist="38100" dir="2700000" algn="tl">
                    <a:srgbClr val="000000">
                      <a:alpha val="43137"/>
                    </a:srgbClr>
                  </a:outerShdw>
                </a:effectLst>
              </a:rPr>
              <a:t>Herkese ortalama puan vermek</a:t>
            </a:r>
            <a:r>
              <a:rPr lang="tr-TR" sz="2400" dirty="0" smtClean="0">
                <a:effectLst>
                  <a:outerShdw blurRad="38100" dist="38100" dir="2700000" algn="tl">
                    <a:srgbClr val="000000">
                      <a:alpha val="43137"/>
                    </a:srgbClr>
                  </a:outerShdw>
                </a:effectLst>
              </a:rPr>
              <a:t>; değerlendiriciler, çoğu kez değerlendirdiklerini çok iyi tanımadan ve aşırılıklardan da kaçınmak istediklerinden herkese orta derece puanlar verirler.</a:t>
            </a:r>
            <a:endParaRPr lang="tr-TR" sz="24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48</a:t>
            </a:fld>
            <a:endParaRPr lang="tr-TR"/>
          </a:p>
        </p:txBody>
      </p:sp>
      <p:sp>
        <p:nvSpPr>
          <p:cNvPr id="2" name="Veri Yer Tutucusu 1"/>
          <p:cNvSpPr>
            <a:spLocks noGrp="1"/>
          </p:cNvSpPr>
          <p:nvPr>
            <p:ph type="dt" sz="half" idx="10"/>
          </p:nvPr>
        </p:nvSpPr>
        <p:spPr/>
        <p:txBody>
          <a:bodyPr/>
          <a:lstStyle/>
          <a:p>
            <a:fld id="{2FB7B88D-F7DE-4966-A72C-41C4AAEAA0D6}" type="datetime1">
              <a:rPr lang="tr-TR" smtClean="0"/>
              <a:pPr/>
              <a:t>16.12.2015</a:t>
            </a:fld>
            <a:endParaRPr lang="tr-TR"/>
          </a:p>
        </p:txBody>
      </p:sp>
    </p:spTree>
    <p:extLst>
      <p:ext uri="{BB962C8B-B14F-4D97-AF65-F5344CB8AC3E}">
        <p14:creationId xmlns:p14="http://schemas.microsoft.com/office/powerpoint/2010/main" xmlns="" val="15419346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lgn="just"/>
            <a:r>
              <a:rPr lang="tr-TR" sz="2400" dirty="0" smtClean="0">
                <a:effectLst>
                  <a:outerShdw blurRad="38100" dist="38100" dir="2700000" algn="tl">
                    <a:srgbClr val="000000">
                      <a:alpha val="43137"/>
                    </a:srgbClr>
                  </a:outerShdw>
                </a:effectLst>
              </a:rPr>
              <a:t>2. Hale Etkisi: Personel hakkında değerleme yaparken belirlenen performans kriterlerinin tamamını dikkate alarak değerleme yapmak yerine, belli bir performans değerleme kriterinin etkisinde kalarak personelin performansını değerlemek. Örnek: İletişim becerisini çok önemseyen bir değerleyicinin, önceden konulan kriterler yerine, iletişim becerisi konusunda adayın performansını diğer kriterler hakkındaki değerlemesini de etkileyecek biçimde öne çıkarması.</a:t>
            </a:r>
          </a:p>
          <a:p>
            <a:pPr algn="just"/>
            <a:endParaRPr lang="tr-TR" sz="2400" dirty="0" smtClean="0">
              <a:effectLst>
                <a:outerShdw blurRad="38100" dist="38100" dir="2700000" algn="tl">
                  <a:srgbClr val="000000">
                    <a:alpha val="43137"/>
                  </a:srgbClr>
                </a:outerShdw>
              </a:effectLst>
            </a:endParaRPr>
          </a:p>
          <a:p>
            <a:pPr algn="just"/>
            <a:r>
              <a:rPr lang="tr-TR" sz="2400" dirty="0" smtClean="0">
                <a:effectLst>
                  <a:outerShdw blurRad="38100" dist="38100" dir="2700000" algn="tl">
                    <a:srgbClr val="000000">
                      <a:alpha val="43137"/>
                    </a:srgbClr>
                  </a:outerShdw>
                </a:effectLst>
              </a:rPr>
              <a:t>Öneri: Değerlemeyi kriter kriter yapmak, değerlemede her kriterin ağırlığını dikkate almak</a:t>
            </a:r>
          </a:p>
          <a:p>
            <a:endParaRPr lang="tr-TR" sz="36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49</a:t>
            </a:fld>
            <a:endParaRPr lang="tr-TR"/>
          </a:p>
        </p:txBody>
      </p:sp>
      <p:sp>
        <p:nvSpPr>
          <p:cNvPr id="2" name="Veri Yer Tutucusu 1"/>
          <p:cNvSpPr>
            <a:spLocks noGrp="1"/>
          </p:cNvSpPr>
          <p:nvPr>
            <p:ph type="dt" sz="half" idx="10"/>
          </p:nvPr>
        </p:nvSpPr>
        <p:spPr/>
        <p:txBody>
          <a:bodyPr/>
          <a:lstStyle/>
          <a:p>
            <a:fld id="{5FB473C0-6797-4800-8E33-892470A6828E}" type="datetime1">
              <a:rPr lang="tr-TR" smtClean="0"/>
              <a:pPr/>
              <a:t>16.12.2015</a:t>
            </a:fld>
            <a:endParaRPr lang="tr-TR"/>
          </a:p>
        </p:txBody>
      </p:sp>
    </p:spTree>
    <p:extLst>
      <p:ext uri="{BB962C8B-B14F-4D97-AF65-F5344CB8AC3E}">
        <p14:creationId xmlns:p14="http://schemas.microsoft.com/office/powerpoint/2010/main" xmlns="" val="19373728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37628" y="2132856"/>
            <a:ext cx="8712969" cy="2554545"/>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14.03.2014 </a:t>
            </a:r>
            <a:r>
              <a:rPr lang="tr-TR" sz="4000" b="1" dirty="0" smtClean="0">
                <a:solidFill>
                  <a:srgbClr val="FF0000"/>
                </a:solidFill>
                <a:effectLst>
                  <a:outerShdw blurRad="38100" dist="38100" dir="2700000" algn="tl">
                    <a:srgbClr val="000000">
                      <a:alpha val="43137"/>
                    </a:srgbClr>
                  </a:outerShdw>
                </a:effectLst>
              </a:rPr>
              <a:t>Tarihinden Önce Atananların </a:t>
            </a:r>
          </a:p>
          <a:p>
            <a:pPr algn="ctr"/>
            <a:endParaRPr lang="tr-TR" sz="4000" b="1" dirty="0">
              <a:solidFill>
                <a:srgbClr val="FF0000"/>
              </a:solidFill>
              <a:effectLst>
                <a:outerShdw blurRad="38100" dist="38100" dir="2700000" algn="tl">
                  <a:srgbClr val="000000">
                    <a:alpha val="43137"/>
                  </a:srgbClr>
                </a:outerShdw>
              </a:effectLst>
            </a:endParaRPr>
          </a:p>
          <a:p>
            <a:pPr algn="ctr"/>
            <a:endParaRPr lang="tr-TR" sz="4000" b="1" dirty="0" smtClean="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İstisnai Durumu</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47AB40C2-73D7-42E1-AD67-4F9CE53F0F88}"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5</a:t>
            </a:fld>
            <a:endParaRPr lang="tr-TR"/>
          </a:p>
        </p:txBody>
      </p:sp>
    </p:spTree>
    <p:extLst>
      <p:ext uri="{BB962C8B-B14F-4D97-AF65-F5344CB8AC3E}">
        <p14:creationId xmlns:p14="http://schemas.microsoft.com/office/powerpoint/2010/main" xmlns="" val="32194587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2400" dirty="0" smtClean="0">
                <a:effectLst>
                  <a:outerShdw blurRad="38100" dist="38100" dir="2700000" algn="tl">
                    <a:srgbClr val="000000">
                      <a:alpha val="43137"/>
                    </a:srgbClr>
                  </a:outerShdw>
                </a:effectLst>
              </a:rPr>
              <a:t>3. Son Olayların Etkisinde Kalmak: Personelin performansını değerlendirirken değerleme döneminin tamamını dikkate almak yerine son ay, hafta veya günlerdeki performansını dikkate almak. Örnek: Çalışanın son hafta yaptığı bir hatadan etkilenip, 6 ayı içeren değerlendirmede puanları düşük vermek veya son günlerde yapılan bir başarıdan etkilenip, 6 ayda performansı çok iyi olmamasına rağmen değerleme puanlarını yüksek vermek.</a:t>
            </a:r>
          </a:p>
          <a:p>
            <a:pPr algn="just"/>
            <a:r>
              <a:rPr lang="tr-TR" sz="2400" dirty="0" smtClean="0">
                <a:effectLst>
                  <a:outerShdw blurRad="38100" dist="38100" dir="2700000" algn="tl">
                    <a:srgbClr val="000000">
                      <a:alpha val="43137"/>
                    </a:srgbClr>
                  </a:outerShdw>
                </a:effectLst>
              </a:rPr>
              <a:t> </a:t>
            </a:r>
          </a:p>
          <a:p>
            <a:pPr algn="just"/>
            <a:r>
              <a:rPr lang="tr-TR" sz="2400" dirty="0" smtClean="0">
                <a:effectLst>
                  <a:outerShdw blurRad="38100" dist="38100" dir="2700000" algn="tl">
                    <a:srgbClr val="000000">
                      <a:alpha val="43137"/>
                    </a:srgbClr>
                  </a:outerShdw>
                </a:effectLst>
              </a:rPr>
              <a:t>Öneri: Performans değerleme döneminde kritik olayları yer ve zamanı ile not almak, bilgi ve verileri kullanmak.</a:t>
            </a:r>
          </a:p>
          <a:p>
            <a:endParaRPr lang="tr-TR" sz="36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50</a:t>
            </a:fld>
            <a:endParaRPr lang="tr-TR"/>
          </a:p>
        </p:txBody>
      </p:sp>
      <p:sp>
        <p:nvSpPr>
          <p:cNvPr id="2" name="Veri Yer Tutucusu 1"/>
          <p:cNvSpPr>
            <a:spLocks noGrp="1"/>
          </p:cNvSpPr>
          <p:nvPr>
            <p:ph type="dt" sz="half" idx="10"/>
          </p:nvPr>
        </p:nvSpPr>
        <p:spPr/>
        <p:txBody>
          <a:bodyPr/>
          <a:lstStyle/>
          <a:p>
            <a:fld id="{2703F59C-AF8D-4B30-90C4-B0E12DF63FA3}" type="datetime1">
              <a:rPr lang="tr-TR" smtClean="0"/>
              <a:pPr/>
              <a:t>16.12.2015</a:t>
            </a:fld>
            <a:endParaRPr lang="tr-TR"/>
          </a:p>
        </p:txBody>
      </p:sp>
    </p:spTree>
    <p:extLst>
      <p:ext uri="{BB962C8B-B14F-4D97-AF65-F5344CB8AC3E}">
        <p14:creationId xmlns:p14="http://schemas.microsoft.com/office/powerpoint/2010/main" xmlns="" val="7308342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2400" dirty="0" smtClean="0">
                <a:effectLst>
                  <a:outerShdw blurRad="38100" dist="38100" dir="2700000" algn="tl">
                    <a:srgbClr val="000000">
                      <a:alpha val="43137"/>
                    </a:srgbClr>
                  </a:outerShdw>
                </a:effectLst>
              </a:rPr>
              <a:t>4. Kontrast Hatası: Personelin performansını değerlendirirken bir önceki personelin performansının etkisinde kalmamak. Değerlemeyi yaparken önceki personelden bağımsız değerleme yapmak. Örnek: Performansı çok yüksek birkaç kişiden sonra değerlendirilen “orta” seviyedeki bir kimse, vasat olarak değerlendirilir. Çünkü performans derecesi (vasat), yükseklere göre yapılmıştır. </a:t>
            </a:r>
          </a:p>
          <a:p>
            <a:pPr algn="just"/>
            <a:r>
              <a:rPr lang="tr-TR" sz="2400" dirty="0" smtClean="0">
                <a:effectLst>
                  <a:outerShdw blurRad="38100" dist="38100" dir="2700000" algn="tl">
                    <a:srgbClr val="000000">
                      <a:alpha val="43137"/>
                    </a:srgbClr>
                  </a:outerShdw>
                </a:effectLst>
              </a:rPr>
              <a:t> </a:t>
            </a:r>
          </a:p>
          <a:p>
            <a:pPr algn="just"/>
            <a:r>
              <a:rPr lang="tr-TR" sz="2400" dirty="0" smtClean="0">
                <a:effectLst>
                  <a:outerShdw blurRad="38100" dist="38100" dir="2700000" algn="tl">
                    <a:srgbClr val="000000">
                      <a:alpha val="43137"/>
                    </a:srgbClr>
                  </a:outerShdw>
                </a:effectLst>
              </a:rPr>
              <a:t>Öneri: Bir kritere göre tüm personeli değerlendirdikten sonra diğer kritere geçiniz. Personeli bir bütün olarak genel değerleme yerine kriterlere göre değerleyiniz.</a:t>
            </a:r>
          </a:p>
          <a:p>
            <a:endParaRPr lang="tr-TR" sz="36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51</a:t>
            </a:fld>
            <a:endParaRPr lang="tr-TR"/>
          </a:p>
        </p:txBody>
      </p:sp>
      <p:sp>
        <p:nvSpPr>
          <p:cNvPr id="2" name="Veri Yer Tutucusu 1"/>
          <p:cNvSpPr>
            <a:spLocks noGrp="1"/>
          </p:cNvSpPr>
          <p:nvPr>
            <p:ph type="dt" sz="half" idx="10"/>
          </p:nvPr>
        </p:nvSpPr>
        <p:spPr/>
        <p:txBody>
          <a:bodyPr/>
          <a:lstStyle/>
          <a:p>
            <a:fld id="{3C8EDA57-6702-4777-AD74-085CB8CC31F3}" type="datetime1">
              <a:rPr lang="tr-TR" smtClean="0"/>
              <a:pPr/>
              <a:t>16.12.2015</a:t>
            </a:fld>
            <a:endParaRPr lang="tr-TR"/>
          </a:p>
        </p:txBody>
      </p:sp>
    </p:spTree>
    <p:extLst>
      <p:ext uri="{BB962C8B-B14F-4D97-AF65-F5344CB8AC3E}">
        <p14:creationId xmlns:p14="http://schemas.microsoft.com/office/powerpoint/2010/main" xmlns="" val="2659703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2400" dirty="0" smtClean="0">
                <a:effectLst>
                  <a:outerShdw blurRad="38100" dist="38100" dir="2700000" algn="tl">
                    <a:srgbClr val="000000">
                      <a:alpha val="43137"/>
                    </a:srgbClr>
                  </a:outerShdw>
                </a:effectLst>
              </a:rPr>
              <a:t>5. Kişisel Önyargılar: Performans Değerleme sırasında kişisel önyargılar ve duygusal değerlendirmelerden kaçınınız. Özellikle; iki kişinin (değerlendiren ile değerlenen) geçmişteki ilişkilerine, yaş, cinsiyet, din ve ırka ilişkin çeşitli önyargılar, bu tür kişisel önyargılara verilecek tipik örneklerdir.</a:t>
            </a:r>
          </a:p>
          <a:p>
            <a:pPr algn="just"/>
            <a:r>
              <a:rPr lang="tr-TR" sz="2400" dirty="0" smtClean="0">
                <a:effectLst>
                  <a:outerShdw blurRad="38100" dist="38100" dir="2700000" algn="tl">
                    <a:srgbClr val="000000">
                      <a:alpha val="43137"/>
                    </a:srgbClr>
                  </a:outerShdw>
                </a:effectLst>
              </a:rPr>
              <a:t> </a:t>
            </a:r>
          </a:p>
          <a:p>
            <a:pPr algn="just"/>
            <a:r>
              <a:rPr lang="tr-TR" sz="2400" dirty="0" smtClean="0">
                <a:effectLst>
                  <a:outerShdw blurRad="38100" dist="38100" dir="2700000" algn="tl">
                    <a:srgbClr val="000000">
                      <a:alpha val="43137"/>
                    </a:srgbClr>
                  </a:outerShdw>
                </a:effectLst>
              </a:rPr>
              <a:t>Öneri: Değerleme sırasında değerlenen personelin performansına odaklanınız. Diğer faktörlerin etkisinde kalmamaya çalışınız.</a:t>
            </a:r>
          </a:p>
          <a:p>
            <a:endParaRPr lang="tr-TR" sz="36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52</a:t>
            </a:fld>
            <a:endParaRPr lang="tr-TR"/>
          </a:p>
        </p:txBody>
      </p:sp>
      <p:sp>
        <p:nvSpPr>
          <p:cNvPr id="2" name="Veri Yer Tutucusu 1"/>
          <p:cNvSpPr>
            <a:spLocks noGrp="1"/>
          </p:cNvSpPr>
          <p:nvPr>
            <p:ph type="dt" sz="half" idx="10"/>
          </p:nvPr>
        </p:nvSpPr>
        <p:spPr/>
        <p:txBody>
          <a:bodyPr/>
          <a:lstStyle/>
          <a:p>
            <a:fld id="{5AE5685B-72DB-4C1E-905B-C7CDEF24EC7D}" type="datetime1">
              <a:rPr lang="tr-TR" smtClean="0"/>
              <a:pPr/>
              <a:t>16.12.2015</a:t>
            </a:fld>
            <a:endParaRPr lang="tr-TR"/>
          </a:p>
        </p:txBody>
      </p:sp>
    </p:spTree>
    <p:extLst>
      <p:ext uri="{BB962C8B-B14F-4D97-AF65-F5344CB8AC3E}">
        <p14:creationId xmlns:p14="http://schemas.microsoft.com/office/powerpoint/2010/main" xmlns="" val="2026628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548680"/>
            <a:ext cx="8229600" cy="4525963"/>
          </a:xfrm>
        </p:spPr>
        <p:txBody>
          <a:bodyPr>
            <a:noAutofit/>
          </a:bodyPr>
          <a:lstStyle/>
          <a:p>
            <a:r>
              <a:rPr lang="tr-TR" sz="2400" dirty="0" smtClean="0">
                <a:effectLst>
                  <a:outerShdw blurRad="38100" dist="38100" dir="2700000" algn="tl">
                    <a:srgbClr val="000000">
                      <a:alpha val="43137"/>
                    </a:srgbClr>
                  </a:outerShdw>
                </a:effectLst>
              </a:rPr>
              <a:t>6.  Pozisyondan(Branştan) Etkilenme: Değerleyicilerden bazıları, yetersiz iş tanımları ve işletme içi bilgileri yüzünden çalışanları; örgüt içinde önemli ve önemsiz olmak üzere gruplandırırlar. Önemli görülen kişiler daha çok üst pozisyondaki kişilerdir ve değerlendirmede de hep üst sırada yer alırlar. Önemsiz görülen kişilerse daha çok düşük pozisyonda çalışanlardır ve dolayısıyla alt performans seviyelerinde değerlendirilirler. Değerleyicinin önemli ve önemsiz tanımlamaları genelde kendilerine özel tanımlardır. Bu eğilimler yüzünden değerleme hatası yapılır. (Müzik-Matematik)</a:t>
            </a:r>
          </a:p>
          <a:p>
            <a:pPr>
              <a:buNone/>
            </a:pPr>
            <a:endParaRPr lang="tr-TR" sz="2400" dirty="0" smtClean="0">
              <a:effectLst>
                <a:outerShdw blurRad="38100" dist="38100" dir="2700000" algn="tl">
                  <a:srgbClr val="000000">
                    <a:alpha val="43137"/>
                  </a:srgbClr>
                </a:outerShdw>
              </a:effectLst>
            </a:endParaRPr>
          </a:p>
          <a:p>
            <a:r>
              <a:rPr lang="tr-TR" sz="2400" dirty="0" smtClean="0">
                <a:effectLst>
                  <a:outerShdw blurRad="38100" dist="38100" dir="2700000" algn="tl">
                    <a:srgbClr val="000000">
                      <a:alpha val="43137"/>
                    </a:srgbClr>
                  </a:outerShdw>
                </a:effectLst>
              </a:rPr>
              <a:t>Öneri: Ayrıntılı olarak iş tanımlarından değerlemede yararlanınız ve herkesi kendi görev ve sorumlulukları çerçevesinde, farklı görevdeki kişilerle karıştırmadan değerleme yapınız.</a:t>
            </a:r>
          </a:p>
          <a:p>
            <a:endParaRPr lang="tr-TR" sz="36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53</a:t>
            </a:fld>
            <a:endParaRPr lang="tr-TR"/>
          </a:p>
        </p:txBody>
      </p:sp>
      <p:sp>
        <p:nvSpPr>
          <p:cNvPr id="2" name="Veri Yer Tutucusu 1"/>
          <p:cNvSpPr>
            <a:spLocks noGrp="1"/>
          </p:cNvSpPr>
          <p:nvPr>
            <p:ph type="dt" sz="half" idx="10"/>
          </p:nvPr>
        </p:nvSpPr>
        <p:spPr/>
        <p:txBody>
          <a:bodyPr/>
          <a:lstStyle/>
          <a:p>
            <a:fld id="{A83CB213-AC79-46E4-BF07-2175E02B5E36}" type="datetime1">
              <a:rPr lang="tr-TR" smtClean="0"/>
              <a:pPr/>
              <a:t>16.12.2015</a:t>
            </a:fld>
            <a:endParaRPr lang="tr-TR"/>
          </a:p>
        </p:txBody>
      </p:sp>
    </p:spTree>
    <p:extLst>
      <p:ext uri="{BB962C8B-B14F-4D97-AF65-F5344CB8AC3E}">
        <p14:creationId xmlns:p14="http://schemas.microsoft.com/office/powerpoint/2010/main" xmlns="" val="26188545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Performans değerlendirmede sorunlar</a:t>
            </a:r>
            <a:endParaRPr lang="tr-TR" dirty="0"/>
          </a:p>
        </p:txBody>
      </p:sp>
      <p:sp>
        <p:nvSpPr>
          <p:cNvPr id="3" name="2 İçerik Yer Tutucusu"/>
          <p:cNvSpPr>
            <a:spLocks noGrp="1"/>
          </p:cNvSpPr>
          <p:nvPr>
            <p:ph idx="1"/>
          </p:nvPr>
        </p:nvSpPr>
        <p:spPr>
          <a:xfrm>
            <a:off x="179512" y="1600200"/>
            <a:ext cx="8784976" cy="4525963"/>
          </a:xfrm>
        </p:spPr>
        <p:txBody>
          <a:bodyPr>
            <a:noAutofit/>
          </a:bodyPr>
          <a:lstStyle/>
          <a:p>
            <a:pPr marL="514350" indent="-514350">
              <a:buFont typeface="+mj-lt"/>
              <a:buAutoNum type="arabicPeriod"/>
            </a:pPr>
            <a:r>
              <a:rPr lang="tr-TR" sz="2400" b="1" dirty="0" smtClean="0">
                <a:effectLst>
                  <a:outerShdw blurRad="38100" dist="38100" dir="2700000" algn="tl">
                    <a:srgbClr val="000000">
                      <a:alpha val="43137"/>
                    </a:srgbClr>
                  </a:outerShdw>
                </a:effectLst>
              </a:rPr>
              <a:t>Evrak işi olarak algılanması</a:t>
            </a:r>
          </a:p>
          <a:p>
            <a:pPr marL="514350" indent="-514350">
              <a:buFont typeface="+mj-lt"/>
              <a:buAutoNum type="arabicPeriod"/>
            </a:pPr>
            <a:r>
              <a:rPr lang="tr-TR" sz="2400" b="1" dirty="0" smtClean="0">
                <a:effectLst>
                  <a:outerShdw blurRad="38100" dist="38100" dir="2700000" algn="tl">
                    <a:srgbClr val="000000">
                      <a:alpha val="43137"/>
                    </a:srgbClr>
                  </a:outerShdw>
                </a:effectLst>
              </a:rPr>
              <a:t>Önceki sistemin alışkanlıkları ve olumsuzluklarının yansıması</a:t>
            </a:r>
          </a:p>
          <a:p>
            <a:pPr marL="514350" indent="-514350">
              <a:buFont typeface="+mj-lt"/>
              <a:buAutoNum type="arabicPeriod"/>
            </a:pPr>
            <a:r>
              <a:rPr lang="tr-TR" sz="2400" b="1" dirty="0" smtClean="0">
                <a:effectLst>
                  <a:outerShdw blurRad="38100" dist="38100" dir="2700000" algn="tl">
                    <a:srgbClr val="000000">
                      <a:alpha val="43137"/>
                    </a:srgbClr>
                  </a:outerShdw>
                </a:effectLst>
              </a:rPr>
              <a:t>Mevzuat konusunda bilgi eksikliği</a:t>
            </a:r>
          </a:p>
          <a:p>
            <a:pPr marL="514350" indent="-514350">
              <a:buFont typeface="+mj-lt"/>
              <a:buAutoNum type="arabicPeriod"/>
            </a:pPr>
            <a:r>
              <a:rPr lang="tr-TR" sz="2400" b="1" dirty="0" smtClean="0">
                <a:effectLst>
                  <a:outerShdw blurRad="38100" dist="38100" dir="2700000" algn="tl">
                    <a:srgbClr val="000000">
                      <a:alpha val="43137"/>
                    </a:srgbClr>
                  </a:outerShdw>
                </a:effectLst>
              </a:rPr>
              <a:t>Performans değerlendirmede değerlendirici olarak yeterli ölçüde bilgi sahibi olmama ve araştırmadan kaçınma</a:t>
            </a:r>
          </a:p>
          <a:p>
            <a:pPr marL="514350" indent="-514350">
              <a:buFont typeface="+mj-lt"/>
              <a:buAutoNum type="arabicPeriod"/>
            </a:pPr>
            <a:r>
              <a:rPr lang="tr-TR" sz="2400" b="1" dirty="0" smtClean="0">
                <a:effectLst>
                  <a:outerShdw blurRad="38100" dist="38100" dir="2700000" algn="tl">
                    <a:srgbClr val="000000">
                      <a:alpha val="43137"/>
                    </a:srgbClr>
                  </a:outerShdw>
                </a:effectLst>
              </a:rPr>
              <a:t>Sorumluluktan kaçınma</a:t>
            </a:r>
          </a:p>
          <a:p>
            <a:pPr marL="514350" indent="-514350">
              <a:buFont typeface="+mj-lt"/>
              <a:buAutoNum type="arabicPeriod"/>
            </a:pPr>
            <a:r>
              <a:rPr lang="tr-TR" sz="2400" b="1" dirty="0" smtClean="0">
                <a:effectLst>
                  <a:outerShdw blurRad="38100" dist="38100" dir="2700000" algn="tl">
                    <a:srgbClr val="000000">
                      <a:alpha val="43137"/>
                    </a:srgbClr>
                  </a:outerShdw>
                </a:effectLst>
              </a:rPr>
              <a:t>“Önemli işler” arasında görmeme</a:t>
            </a:r>
          </a:p>
          <a:p>
            <a:pPr marL="514350" indent="-514350">
              <a:buFont typeface="+mj-lt"/>
              <a:buAutoNum type="arabicPeriod"/>
            </a:pPr>
            <a:r>
              <a:rPr lang="tr-TR" sz="2400" b="1" dirty="0" smtClean="0">
                <a:effectLst>
                  <a:outerShdw blurRad="38100" dist="38100" dir="2700000" algn="tl">
                    <a:srgbClr val="000000">
                      <a:alpha val="43137"/>
                    </a:srgbClr>
                  </a:outerShdw>
                </a:effectLst>
              </a:rPr>
              <a:t>Kendisini aydınlatacak kişilerle iletişim sağlayamama</a:t>
            </a:r>
          </a:p>
          <a:p>
            <a:pPr marL="514350" indent="-514350">
              <a:buFont typeface="+mj-lt"/>
              <a:buAutoNum type="arabicPeriod"/>
            </a:pPr>
            <a:r>
              <a:rPr lang="tr-TR" sz="2400" b="1" dirty="0" smtClean="0">
                <a:effectLst>
                  <a:outerShdw blurRad="38100" dist="38100" dir="2700000" algn="tl">
                    <a:srgbClr val="000000">
                      <a:alpha val="43137"/>
                    </a:srgbClr>
                  </a:outerShdw>
                </a:effectLst>
              </a:rPr>
              <a:t>Belgelendirme gerçekleştirememe</a:t>
            </a:r>
          </a:p>
          <a:p>
            <a:pPr marL="514350" indent="-514350">
              <a:buFont typeface="+mj-lt"/>
              <a:buAutoNum type="arabicPeriod"/>
            </a:pPr>
            <a:r>
              <a:rPr lang="tr-TR" sz="2400" b="1" dirty="0" smtClean="0">
                <a:effectLst>
                  <a:outerShdw blurRad="38100" dist="38100" dir="2700000" algn="tl">
                    <a:srgbClr val="000000">
                      <a:alpha val="43137"/>
                    </a:srgbClr>
                  </a:outerShdw>
                </a:effectLst>
              </a:rPr>
              <a:t>Sistemin uygulamasında yaşanan idari ve hukuki aksaklıklar</a:t>
            </a:r>
          </a:p>
          <a:p>
            <a:pPr marL="514350" indent="-514350">
              <a:buFont typeface="+mj-lt"/>
              <a:buAutoNum type="arabicPeriod"/>
            </a:pPr>
            <a:endParaRPr lang="tr-TR" sz="3600" b="1"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54</a:t>
            </a:fld>
            <a:endParaRPr lang="tr-TR"/>
          </a:p>
        </p:txBody>
      </p:sp>
      <p:sp>
        <p:nvSpPr>
          <p:cNvPr id="5" name="Veri Yer Tutucusu 4"/>
          <p:cNvSpPr>
            <a:spLocks noGrp="1"/>
          </p:cNvSpPr>
          <p:nvPr>
            <p:ph type="dt" sz="half" idx="10"/>
          </p:nvPr>
        </p:nvSpPr>
        <p:spPr/>
        <p:txBody>
          <a:bodyPr/>
          <a:lstStyle/>
          <a:p>
            <a:fld id="{E19480BB-D826-40FF-BD3A-16BEC6F15ED4}" type="datetime1">
              <a:rPr lang="tr-TR" smtClean="0"/>
              <a:pPr/>
              <a:t>16.12.2015</a:t>
            </a:fld>
            <a:endParaRPr lang="tr-TR"/>
          </a:p>
        </p:txBody>
      </p:sp>
    </p:spTree>
    <p:extLst>
      <p:ext uri="{BB962C8B-B14F-4D97-AF65-F5344CB8AC3E}">
        <p14:creationId xmlns:p14="http://schemas.microsoft.com/office/powerpoint/2010/main" xmlns="" val="12986532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8869" y="1772816"/>
            <a:ext cx="8712968" cy="2862322"/>
          </a:xfrm>
          <a:prstGeom prst="rect">
            <a:avLst/>
          </a:prstGeom>
        </p:spPr>
        <p:txBody>
          <a:bodyPr wrap="square">
            <a:spAutoFit/>
          </a:bodyPr>
          <a:lstStyle/>
          <a:p>
            <a:pPr algn="ctr"/>
            <a:r>
              <a:rPr lang="tr-TR" sz="6000" b="1" dirty="0" smtClean="0">
                <a:solidFill>
                  <a:srgbClr val="FF0000"/>
                </a:solidFill>
                <a:effectLst>
                  <a:outerShdw blurRad="38100" dist="38100" dir="2700000" algn="tl">
                    <a:srgbClr val="000000">
                      <a:alpha val="43137"/>
                    </a:srgbClr>
                  </a:outerShdw>
                </a:effectLst>
              </a:rPr>
              <a:t>Önemli</a:t>
            </a:r>
          </a:p>
          <a:p>
            <a:pPr algn="ctr"/>
            <a:endParaRPr lang="tr-TR" sz="6000" b="1" dirty="0">
              <a:solidFill>
                <a:srgbClr val="FF0000"/>
              </a:solidFill>
              <a:effectLst>
                <a:outerShdw blurRad="38100" dist="38100" dir="2700000" algn="tl">
                  <a:srgbClr val="000000">
                    <a:alpha val="43137"/>
                  </a:srgbClr>
                </a:outerShdw>
              </a:effectLst>
            </a:endParaRPr>
          </a:p>
          <a:p>
            <a:pPr algn="ctr"/>
            <a:r>
              <a:rPr lang="tr-TR" sz="6000" b="1" dirty="0" smtClean="0">
                <a:solidFill>
                  <a:srgbClr val="FF0000"/>
                </a:solidFill>
                <a:effectLst>
                  <a:outerShdw blurRad="38100" dist="38100" dir="2700000" algn="tl">
                    <a:srgbClr val="000000">
                      <a:alpha val="43137"/>
                    </a:srgbClr>
                  </a:outerShdw>
                </a:effectLst>
              </a:rPr>
              <a:t>Hususlar</a:t>
            </a:r>
          </a:p>
        </p:txBody>
      </p:sp>
      <p:sp>
        <p:nvSpPr>
          <p:cNvPr id="2" name="Veri Yer Tutucusu 1"/>
          <p:cNvSpPr>
            <a:spLocks noGrp="1"/>
          </p:cNvSpPr>
          <p:nvPr>
            <p:ph type="dt" sz="half" idx="10"/>
          </p:nvPr>
        </p:nvSpPr>
        <p:spPr/>
        <p:txBody>
          <a:bodyPr/>
          <a:lstStyle/>
          <a:p>
            <a:fld id="{E9EA2053-E245-4C48-AA62-5C4A8F34BA2D}"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55</a:t>
            </a:fld>
            <a:endParaRPr lang="tr-TR"/>
          </a:p>
        </p:txBody>
      </p:sp>
    </p:spTree>
    <p:extLst>
      <p:ext uri="{BB962C8B-B14F-4D97-AF65-F5344CB8AC3E}">
        <p14:creationId xmlns:p14="http://schemas.microsoft.com/office/powerpoint/2010/main" xmlns="" val="21971140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1517" y="1844824"/>
            <a:ext cx="8712969" cy="2554545"/>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Bakanlığın </a:t>
            </a:r>
            <a:r>
              <a:rPr lang="tr-TR" sz="4000" b="1" dirty="0" smtClean="0">
                <a:solidFill>
                  <a:srgbClr val="FF0000"/>
                </a:solidFill>
                <a:effectLst>
                  <a:outerShdw blurRad="38100" dist="38100" dir="2700000" algn="tl">
                    <a:srgbClr val="000000">
                      <a:alpha val="43137"/>
                    </a:srgbClr>
                  </a:outerShdw>
                </a:effectLst>
              </a:rPr>
              <a:t>Öğretmen Kadrolarına İlk Defa Atanmadan Önce İlgili Mevzuatına Göre Devlet Memurluğunda Adaylıkları Kaldırılanların Durumu</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F3BF8B09-8500-4E40-898D-4AEF14957F4C}"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56</a:t>
            </a:fld>
            <a:endParaRPr lang="tr-TR"/>
          </a:p>
        </p:txBody>
      </p:sp>
    </p:spTree>
    <p:extLst>
      <p:ext uri="{BB962C8B-B14F-4D97-AF65-F5344CB8AC3E}">
        <p14:creationId xmlns:p14="http://schemas.microsoft.com/office/powerpoint/2010/main" xmlns="" val="41186189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170099"/>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14.03.2014 tarihinden sonra atanmış olanlar yönetmeliğin ilişkin hükümlerine tabi tutulacaklardır. Bu durumdaki öğretmenlere performans değerlendirmesi yapılacaktır</a:t>
            </a:r>
          </a:p>
        </p:txBody>
      </p:sp>
      <p:sp>
        <p:nvSpPr>
          <p:cNvPr id="2" name="Veri Yer Tutucusu 1"/>
          <p:cNvSpPr>
            <a:spLocks noGrp="1"/>
          </p:cNvSpPr>
          <p:nvPr>
            <p:ph type="dt" sz="half" idx="10"/>
          </p:nvPr>
        </p:nvSpPr>
        <p:spPr/>
        <p:txBody>
          <a:bodyPr/>
          <a:lstStyle/>
          <a:p>
            <a:fld id="{F442D30A-AE1C-4A4C-80F7-42A2EEECFDA8}"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57</a:t>
            </a:fld>
            <a:endParaRPr lang="tr-TR"/>
          </a:p>
        </p:txBody>
      </p:sp>
    </p:spTree>
    <p:extLst>
      <p:ext uri="{BB962C8B-B14F-4D97-AF65-F5344CB8AC3E}">
        <p14:creationId xmlns:p14="http://schemas.microsoft.com/office/powerpoint/2010/main" xmlns="" val="22110213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2554545"/>
          </a:xfrm>
          <a:prstGeom prst="rect">
            <a:avLst/>
          </a:prstGeom>
        </p:spPr>
        <p:txBody>
          <a:bodyPr wrap="square">
            <a:spAutoFit/>
          </a:bodyPr>
          <a:lstStyle/>
          <a:p>
            <a:r>
              <a:rPr lang="tr-TR" sz="4000" b="1" dirty="0">
                <a:effectLst>
                  <a:outerShdw blurRad="38100" dist="38100" dir="2700000" algn="tl">
                    <a:srgbClr val="000000">
                      <a:alpha val="43137"/>
                    </a:srgbClr>
                  </a:outerShdw>
                </a:effectLst>
              </a:rPr>
              <a:t>14.03.2014 tarihinden önce öğretmen kadrolarına atanmış olanlar 30.01.1995 tarihli yönetmelik hükümlerine göre değerlendirilecektir</a:t>
            </a:r>
          </a:p>
        </p:txBody>
      </p:sp>
      <p:sp>
        <p:nvSpPr>
          <p:cNvPr id="2" name="Veri Yer Tutucusu 1"/>
          <p:cNvSpPr>
            <a:spLocks noGrp="1"/>
          </p:cNvSpPr>
          <p:nvPr>
            <p:ph type="dt" sz="half" idx="10"/>
          </p:nvPr>
        </p:nvSpPr>
        <p:spPr/>
        <p:txBody>
          <a:bodyPr/>
          <a:lstStyle/>
          <a:p>
            <a:fld id="{907242D3-CBC7-4055-9977-FBCBF7705677}"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58</a:t>
            </a:fld>
            <a:endParaRPr lang="tr-TR"/>
          </a:p>
        </p:txBody>
      </p:sp>
    </p:spTree>
    <p:extLst>
      <p:ext uri="{BB962C8B-B14F-4D97-AF65-F5344CB8AC3E}">
        <p14:creationId xmlns:p14="http://schemas.microsoft.com/office/powerpoint/2010/main" xmlns="" val="8214144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464" y="1988840"/>
            <a:ext cx="8712969" cy="1938992"/>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Özel </a:t>
            </a:r>
            <a:r>
              <a:rPr lang="tr-TR" sz="4000" b="1" dirty="0" smtClean="0">
                <a:solidFill>
                  <a:srgbClr val="FF0000"/>
                </a:solidFill>
                <a:effectLst>
                  <a:outerShdw blurRad="38100" dist="38100" dir="2700000" algn="tl">
                    <a:srgbClr val="000000">
                      <a:alpha val="43137"/>
                    </a:srgbClr>
                  </a:outerShdw>
                </a:effectLst>
              </a:rPr>
              <a:t>Öğretim Kurumlarında Çalışırken </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Adaylığı Kaldırılanların Durumu</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2192BF9F-8AAE-4EB0-9603-992162D2C82C}"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59</a:t>
            </a:fld>
            <a:endParaRPr lang="tr-TR"/>
          </a:p>
        </p:txBody>
      </p:sp>
    </p:spTree>
    <p:extLst>
      <p:ext uri="{BB962C8B-B14F-4D97-AF65-F5344CB8AC3E}">
        <p14:creationId xmlns:p14="http://schemas.microsoft.com/office/powerpoint/2010/main" xmlns="" val="3499349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88640"/>
            <a:ext cx="9144000" cy="6247864"/>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14.03.2014 tarihinden önce atandığı halde göreve başlamayan veya adaylığı kaldırılmadan görevinden ayrılanlar, ikinci defa öğretmen kadrolarına atandığı zaman 30.01.1995 tarihli yönetmelik hükümlerince değerlendirilecektir. Bu öğretmenlerin görev süresi hesaplamasında ilk atandıkları süre dikkate alınacaktır. Adaylık eğitimi Hizmet içi eğitim yoluyla tamamlanacaktır.</a:t>
            </a:r>
          </a:p>
        </p:txBody>
      </p:sp>
      <p:sp>
        <p:nvSpPr>
          <p:cNvPr id="2" name="Veri Yer Tutucusu 1"/>
          <p:cNvSpPr>
            <a:spLocks noGrp="1"/>
          </p:cNvSpPr>
          <p:nvPr>
            <p:ph type="dt" sz="half" idx="10"/>
          </p:nvPr>
        </p:nvSpPr>
        <p:spPr/>
        <p:txBody>
          <a:bodyPr/>
          <a:lstStyle/>
          <a:p>
            <a:fld id="{2C742DC0-955E-4554-A135-0EAB63B55E10}"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a:t>
            </a:fld>
            <a:endParaRPr lang="tr-TR"/>
          </a:p>
        </p:txBody>
      </p:sp>
    </p:spTree>
    <p:extLst>
      <p:ext uri="{BB962C8B-B14F-4D97-AF65-F5344CB8AC3E}">
        <p14:creationId xmlns:p14="http://schemas.microsoft.com/office/powerpoint/2010/main" xmlns="" val="5345601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332656"/>
            <a:ext cx="8712968" cy="6247864"/>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Özel öğretim kurumlarında çalışırken adaylığı kaldırılmış olanlar Bakanlık kadrolarına öğretmen olarak atananlar, resmi makamlardan aldıkları belgelerle durumlarını ispatlamaları halinde aday öğretmen statüsünde sayılmayacaklardır. Adaylıklarının kaldırılması, göreve başlama tarihinden sonraki bir yılın sonunda makam onayıyla yapılır.</a:t>
            </a:r>
          </a:p>
        </p:txBody>
      </p:sp>
      <p:sp>
        <p:nvSpPr>
          <p:cNvPr id="2" name="Veri Yer Tutucusu 1"/>
          <p:cNvSpPr>
            <a:spLocks noGrp="1"/>
          </p:cNvSpPr>
          <p:nvPr>
            <p:ph type="dt" sz="half" idx="10"/>
          </p:nvPr>
        </p:nvSpPr>
        <p:spPr/>
        <p:txBody>
          <a:bodyPr/>
          <a:lstStyle/>
          <a:p>
            <a:fld id="{4D3BFC6A-5E3E-4343-A7F1-BED7238FAF74}"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60</a:t>
            </a:fld>
            <a:endParaRPr lang="tr-TR"/>
          </a:p>
        </p:txBody>
      </p:sp>
    </p:spTree>
    <p:extLst>
      <p:ext uri="{BB962C8B-B14F-4D97-AF65-F5344CB8AC3E}">
        <p14:creationId xmlns:p14="http://schemas.microsoft.com/office/powerpoint/2010/main" xmlns="" val="17271120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9393" y="1196752"/>
            <a:ext cx="8712968" cy="4401205"/>
          </a:xfrm>
          <a:prstGeom prst="rect">
            <a:avLst/>
          </a:prstGeom>
        </p:spPr>
        <p:txBody>
          <a:bodyPr wrap="square">
            <a:spAutoFit/>
          </a:bodyPr>
          <a:lstStyle/>
          <a:p>
            <a:pPr algn="ctr"/>
            <a:r>
              <a:rPr lang="tr-TR" sz="4000" b="1" dirty="0">
                <a:solidFill>
                  <a:srgbClr val="FF0000"/>
                </a:solidFill>
                <a:effectLst>
                  <a:outerShdw blurRad="38100" dist="38100" dir="2700000" algn="tl">
                    <a:srgbClr val="000000">
                      <a:alpha val="43137"/>
                    </a:srgbClr>
                  </a:outerShdw>
                </a:effectLst>
              </a:rPr>
              <a:t>Özel </a:t>
            </a:r>
            <a:r>
              <a:rPr lang="tr-TR" sz="4000" b="1" dirty="0" smtClean="0">
                <a:solidFill>
                  <a:srgbClr val="FF0000"/>
                </a:solidFill>
                <a:effectLst>
                  <a:outerShdw blurRad="38100" dist="38100" dir="2700000" algn="tl">
                    <a:srgbClr val="000000">
                      <a:alpha val="43137"/>
                    </a:srgbClr>
                  </a:outerShdw>
                </a:effectLst>
              </a:rPr>
              <a:t>Öğretim Kurumlarında Görev</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Yapan Öğretmenlerden Görev Yaptığı </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Süre İçerisinde Adaylığı Kaldırılmış </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Olanlarda Dikkat Edilecek Hususlar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9E5CBFF5-6150-4479-ACFB-7590A602FCC8}"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61</a:t>
            </a:fld>
            <a:endParaRPr lang="tr-TR"/>
          </a:p>
        </p:txBody>
      </p:sp>
    </p:spTree>
    <p:extLst>
      <p:ext uri="{BB962C8B-B14F-4D97-AF65-F5344CB8AC3E}">
        <p14:creationId xmlns:p14="http://schemas.microsoft.com/office/powerpoint/2010/main" xmlns="" val="32066437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764704"/>
            <a:ext cx="8712968" cy="5016758"/>
          </a:xfrm>
          <a:prstGeom prst="rect">
            <a:avLst/>
          </a:prstGeom>
        </p:spPr>
        <p:txBody>
          <a:bodyPr wrap="square">
            <a:spAutoFit/>
          </a:bodyPr>
          <a:lstStyle/>
          <a:p>
            <a:pPr marL="571500" lvl="0" indent="-571500">
              <a:buFont typeface="Arial" charset="0"/>
              <a:buChar char="•"/>
            </a:pPr>
            <a:r>
              <a:rPr lang="tr-TR" sz="4000" b="1" dirty="0" smtClean="0">
                <a:effectLst>
                  <a:outerShdw blurRad="38100" dist="38100" dir="2700000" algn="tl">
                    <a:srgbClr val="000000">
                      <a:alpha val="43137"/>
                    </a:srgbClr>
                  </a:outerShdw>
                </a:effectLst>
              </a:rPr>
              <a:t>Adaylıklarının </a:t>
            </a:r>
            <a:r>
              <a:rPr lang="tr-TR" sz="4000" b="1" dirty="0">
                <a:effectLst>
                  <a:outerShdw blurRad="38100" dist="38100" dir="2700000" algn="tl">
                    <a:srgbClr val="000000">
                      <a:alpha val="43137"/>
                    </a:srgbClr>
                  </a:outerShdw>
                </a:effectLst>
              </a:rPr>
              <a:t>kaldırıldığına dair belgenin 11.04.2012 tarihinden önce valilikçe imzalanmış </a:t>
            </a:r>
            <a:r>
              <a:rPr lang="tr-TR" sz="4000" b="1" dirty="0" smtClean="0">
                <a:effectLst>
                  <a:outerShdw blurRad="38100" dist="38100" dir="2700000" algn="tl">
                    <a:srgbClr val="000000">
                      <a:alpha val="43137"/>
                    </a:srgbClr>
                  </a:outerShdw>
                </a:effectLst>
              </a:rPr>
              <a:t>olması</a:t>
            </a:r>
          </a:p>
          <a:p>
            <a:pPr marL="571500" lvl="0" indent="-571500">
              <a:buFont typeface="Arial" charset="0"/>
              <a:buChar char="•"/>
            </a:pPr>
            <a:endParaRPr lang="tr-TR" sz="4000" b="1" dirty="0">
              <a:effectLst>
                <a:outerShdw blurRad="38100" dist="38100" dir="2700000" algn="tl">
                  <a:srgbClr val="000000">
                    <a:alpha val="43137"/>
                  </a:srgbClr>
                </a:outerShdw>
              </a:effectLst>
            </a:endParaRPr>
          </a:p>
          <a:p>
            <a:pPr lvl="0"/>
            <a:endParaRPr lang="tr-TR" sz="4000" b="1" dirty="0" smtClean="0">
              <a:effectLst>
                <a:outerShdw blurRad="38100" dist="38100" dir="2700000" algn="tl">
                  <a:srgbClr val="000000">
                    <a:alpha val="43137"/>
                  </a:srgbClr>
                </a:outerShdw>
              </a:effectLst>
            </a:endParaRPr>
          </a:p>
          <a:p>
            <a:pPr marL="571500" lvl="0" indent="-571500">
              <a:buFont typeface="Arial" charset="0"/>
              <a:buChar char="•"/>
            </a:pPr>
            <a:r>
              <a:rPr lang="tr-TR" sz="4000" b="1" dirty="0" smtClean="0">
                <a:effectLst>
                  <a:outerShdw blurRad="38100" dist="38100" dir="2700000" algn="tl">
                    <a:srgbClr val="000000">
                      <a:alpha val="43137"/>
                    </a:srgbClr>
                  </a:outerShdw>
                </a:effectLst>
              </a:rPr>
              <a:t>Öğretmen</a:t>
            </a:r>
            <a:r>
              <a:rPr lang="tr-TR" sz="4000" b="1" dirty="0">
                <a:effectLst>
                  <a:outerShdw blurRad="38100" dist="38100" dir="2700000" algn="tl">
                    <a:srgbClr val="000000">
                      <a:alpha val="43137"/>
                    </a:srgbClr>
                  </a:outerShdw>
                </a:effectLst>
              </a:rPr>
              <a:t>, usta öğretici vb. unvanla adaylığının kaldırıldığı ibaresinin bulunması </a:t>
            </a:r>
            <a:r>
              <a:rPr lang="tr-TR" sz="4000" b="1" dirty="0" smtClean="0">
                <a:effectLst>
                  <a:outerShdw blurRad="38100" dist="38100" dir="2700000" algn="tl">
                    <a:srgbClr val="000000">
                      <a:alpha val="43137"/>
                    </a:srgbClr>
                  </a:outerShdw>
                </a:effectLst>
              </a:rPr>
              <a:t>gerekmektedir</a:t>
            </a:r>
            <a:endParaRPr lang="tr-TR" sz="4000" b="1" dirty="0">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BEDA38F9-CFF6-4FBE-BA54-4BBC9B9950F3}"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62</a:t>
            </a:fld>
            <a:endParaRPr lang="tr-TR"/>
          </a:p>
        </p:txBody>
      </p:sp>
    </p:spTree>
    <p:extLst>
      <p:ext uri="{BB962C8B-B14F-4D97-AF65-F5344CB8AC3E}">
        <p14:creationId xmlns:p14="http://schemas.microsoft.com/office/powerpoint/2010/main" xmlns="" val="31922290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908720"/>
            <a:ext cx="8712968" cy="3785652"/>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Belge </a:t>
            </a:r>
            <a:r>
              <a:rPr lang="tr-TR" sz="4000" b="1" dirty="0">
                <a:solidFill>
                  <a:srgbClr val="FF0000"/>
                </a:solidFill>
                <a:effectLst>
                  <a:outerShdw blurRad="38100" dist="38100" dir="2700000" algn="tl">
                    <a:srgbClr val="000000">
                      <a:alpha val="43137"/>
                    </a:srgbClr>
                  </a:outerShdw>
                </a:effectLst>
              </a:rPr>
              <a:t>11.04.2012</a:t>
            </a:r>
            <a:r>
              <a:rPr lang="tr-TR" sz="4000" b="1" dirty="0">
                <a:effectLst>
                  <a:outerShdw blurRad="38100" dist="38100" dir="2700000" algn="tl">
                    <a:srgbClr val="000000">
                      <a:alpha val="43137"/>
                    </a:srgbClr>
                  </a:outerShdw>
                </a:effectLst>
              </a:rPr>
              <a:t> tarihinden sonra imzalanmışsa ilgiliden temel eğitim, hazırlayıcı eğitim, uygulamalı eğitim sürecinin </a:t>
            </a:r>
            <a:r>
              <a:rPr lang="tr-TR" sz="4000" b="1" dirty="0">
                <a:solidFill>
                  <a:srgbClr val="FF0000"/>
                </a:solidFill>
                <a:effectLst>
                  <a:outerShdw blurRad="38100" dist="38100" dir="2700000" algn="tl">
                    <a:srgbClr val="000000">
                      <a:alpha val="43137"/>
                    </a:srgbClr>
                  </a:outerShdw>
                </a:effectLst>
              </a:rPr>
              <a:t>11.04.2012</a:t>
            </a:r>
            <a:r>
              <a:rPr lang="tr-TR" sz="4000" b="1" dirty="0">
                <a:effectLst>
                  <a:outerShdw blurRad="38100" dist="38100" dir="2700000" algn="tl">
                    <a:srgbClr val="000000">
                      <a:alpha val="43137"/>
                    </a:srgbClr>
                  </a:outerShdw>
                </a:effectLst>
              </a:rPr>
              <a:t> tarihinden önce başladığını belgelendirmesi </a:t>
            </a:r>
            <a:r>
              <a:rPr lang="tr-TR" sz="4000" b="1" dirty="0" smtClean="0">
                <a:effectLst>
                  <a:outerShdw blurRad="38100" dist="38100" dir="2700000" algn="tl">
                    <a:srgbClr val="000000">
                      <a:alpha val="43137"/>
                    </a:srgbClr>
                  </a:outerShdw>
                </a:effectLst>
              </a:rPr>
              <a:t>istenecektir</a:t>
            </a:r>
            <a:endParaRPr lang="tr-TR" sz="4000" b="1" dirty="0">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A01AB41A-00DA-429C-BB9B-15EFF183E585}"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63</a:t>
            </a:fld>
            <a:endParaRPr lang="tr-TR"/>
          </a:p>
        </p:txBody>
      </p:sp>
    </p:spTree>
    <p:extLst>
      <p:ext uri="{BB962C8B-B14F-4D97-AF65-F5344CB8AC3E}">
        <p14:creationId xmlns:p14="http://schemas.microsoft.com/office/powerpoint/2010/main" xmlns="" val="30053562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196752"/>
            <a:ext cx="8712968" cy="3785652"/>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Okul </a:t>
            </a:r>
            <a:r>
              <a:rPr lang="tr-TR" sz="4000" b="1" dirty="0">
                <a:effectLst>
                  <a:outerShdw blurRad="38100" dist="38100" dir="2700000" algn="tl">
                    <a:srgbClr val="000000">
                      <a:alpha val="43137"/>
                    </a:srgbClr>
                  </a:outerShdw>
                </a:effectLst>
              </a:rPr>
              <a:t>Müdürlüğüne teslim edilen belgeler ilçe milli eğitim müdürlüğü kanalıyla il milli eğitim müdürlüğüne gönderilecek, İl Milli Eğitim Müdürlüğü adayın işlemlerini </a:t>
            </a:r>
            <a:r>
              <a:rPr lang="tr-TR" sz="4000" b="1" dirty="0" smtClean="0">
                <a:effectLst>
                  <a:outerShdw blurRad="38100" dist="38100" dir="2700000" algn="tl">
                    <a:srgbClr val="000000">
                      <a:alpha val="43137"/>
                    </a:srgbClr>
                  </a:outerShdw>
                </a:effectLst>
              </a:rPr>
              <a:t>yapacaktır</a:t>
            </a:r>
          </a:p>
        </p:txBody>
      </p:sp>
      <p:sp>
        <p:nvSpPr>
          <p:cNvPr id="2" name="Veri Yer Tutucusu 1"/>
          <p:cNvSpPr>
            <a:spLocks noGrp="1"/>
          </p:cNvSpPr>
          <p:nvPr>
            <p:ph type="dt" sz="half" idx="10"/>
          </p:nvPr>
        </p:nvSpPr>
        <p:spPr/>
        <p:txBody>
          <a:bodyPr/>
          <a:lstStyle/>
          <a:p>
            <a:fld id="{D02BFA28-284B-48DB-BDBF-A051814BDB23}"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64</a:t>
            </a:fld>
            <a:endParaRPr lang="tr-TR"/>
          </a:p>
        </p:txBody>
      </p:sp>
    </p:spTree>
    <p:extLst>
      <p:ext uri="{BB962C8B-B14F-4D97-AF65-F5344CB8AC3E}">
        <p14:creationId xmlns:p14="http://schemas.microsoft.com/office/powerpoint/2010/main" xmlns="" val="200543432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88640"/>
            <a:ext cx="8712968" cy="6247864"/>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Okul/kurum </a:t>
            </a:r>
            <a:r>
              <a:rPr lang="tr-TR" sz="4000" b="1" dirty="0">
                <a:effectLst>
                  <a:outerShdw blurRad="38100" dist="38100" dir="2700000" algn="tl">
                    <a:srgbClr val="000000">
                      <a:alpha val="43137"/>
                    </a:srgbClr>
                  </a:outerShdw>
                </a:effectLst>
              </a:rPr>
              <a:t>müdürlüğü adayı mebbis </a:t>
            </a:r>
            <a:r>
              <a:rPr lang="tr-TR" sz="4000" b="1" dirty="0" smtClean="0">
                <a:effectLst>
                  <a:outerShdw blurRad="38100" dist="38100" dir="2700000" algn="tl">
                    <a:srgbClr val="000000">
                      <a:alpha val="43137"/>
                    </a:srgbClr>
                  </a:outerShdw>
                </a:effectLst>
              </a:rPr>
              <a:t>ortamında</a:t>
            </a:r>
          </a:p>
          <a:p>
            <a:pPr marL="1028700" lvl="1"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ADAY </a:t>
            </a:r>
            <a:r>
              <a:rPr lang="tr-TR" sz="4000" b="1" dirty="0">
                <a:solidFill>
                  <a:srgbClr val="FF0000"/>
                </a:solidFill>
                <a:effectLst>
                  <a:outerShdw blurRad="38100" dist="38100" dir="2700000" algn="tl">
                    <a:srgbClr val="000000">
                      <a:alpha val="43137"/>
                    </a:srgbClr>
                  </a:outerShdw>
                </a:effectLst>
              </a:rPr>
              <a:t>DEĞERLENDİRME PERFORMANS </a:t>
            </a:r>
            <a:r>
              <a:rPr lang="tr-TR" sz="4000" b="1" dirty="0" smtClean="0">
                <a:solidFill>
                  <a:srgbClr val="FF0000"/>
                </a:solidFill>
                <a:effectLst>
                  <a:outerShdw blurRad="38100" dist="38100" dir="2700000" algn="tl">
                    <a:srgbClr val="000000">
                      <a:alpha val="43137"/>
                    </a:srgbClr>
                  </a:outerShdw>
                </a:effectLst>
              </a:rPr>
              <a:t>MODÜLÜ</a:t>
            </a:r>
          </a:p>
          <a:p>
            <a:pPr lvl="1"/>
            <a:endParaRPr lang="tr-TR" sz="4000" b="1" dirty="0" smtClean="0">
              <a:effectLst>
                <a:outerShdw blurRad="38100" dist="38100" dir="2700000" algn="tl">
                  <a:srgbClr val="000000">
                    <a:alpha val="43137"/>
                  </a:srgbClr>
                </a:outerShdw>
              </a:effectLst>
            </a:endParaRPr>
          </a:p>
          <a:p>
            <a:pPr marL="1028700" lvl="1"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DEĞERLENDİRİCİ </a:t>
            </a:r>
            <a:r>
              <a:rPr lang="tr-TR" sz="4000" b="1" dirty="0">
                <a:solidFill>
                  <a:srgbClr val="FF0000"/>
                </a:solidFill>
                <a:effectLst>
                  <a:outerShdw blurRad="38100" dist="38100" dir="2700000" algn="tl">
                    <a:srgbClr val="000000">
                      <a:alpha val="43137"/>
                    </a:srgbClr>
                  </a:outerShdw>
                </a:effectLst>
              </a:rPr>
              <a:t>GİRİŞ </a:t>
            </a:r>
            <a:r>
              <a:rPr lang="tr-TR" sz="4000" b="1" dirty="0" smtClean="0">
                <a:solidFill>
                  <a:srgbClr val="FF0000"/>
                </a:solidFill>
                <a:effectLst>
                  <a:outerShdw blurRad="38100" dist="38100" dir="2700000" algn="tl">
                    <a:srgbClr val="000000">
                      <a:alpha val="43137"/>
                    </a:srgbClr>
                  </a:outerShdw>
                </a:effectLst>
              </a:rPr>
              <a:t> </a:t>
            </a:r>
          </a:p>
          <a:p>
            <a:pPr lvl="1"/>
            <a:endParaRPr lang="tr-TR" sz="4000" b="1" dirty="0" smtClean="0">
              <a:effectLst>
                <a:outerShdw blurRad="38100" dist="38100" dir="2700000" algn="tl">
                  <a:srgbClr val="000000">
                    <a:alpha val="43137"/>
                  </a:srgbClr>
                </a:outerShdw>
              </a:effectLst>
            </a:endParaRPr>
          </a:p>
          <a:p>
            <a:pPr marL="1028700" lvl="1"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YÖNETMELİK </a:t>
            </a:r>
            <a:r>
              <a:rPr lang="tr-TR" sz="4000" b="1" dirty="0">
                <a:solidFill>
                  <a:srgbClr val="FF0000"/>
                </a:solidFill>
                <a:effectLst>
                  <a:outerShdw blurRad="38100" dist="38100" dir="2700000" algn="tl">
                    <a:srgbClr val="000000">
                      <a:alpha val="43137"/>
                    </a:srgbClr>
                  </a:outerShdw>
                </a:effectLst>
              </a:rPr>
              <a:t>DIŞI ADAY </a:t>
            </a:r>
            <a:r>
              <a:rPr lang="tr-TR" sz="4000" b="1" dirty="0" smtClean="0">
                <a:solidFill>
                  <a:srgbClr val="FF0000"/>
                </a:solidFill>
                <a:effectLst>
                  <a:outerShdw blurRad="38100" dist="38100" dir="2700000" algn="tl">
                    <a:srgbClr val="000000">
                      <a:alpha val="43137"/>
                    </a:srgbClr>
                  </a:outerShdw>
                </a:effectLst>
              </a:rPr>
              <a:t>GİRİŞ</a:t>
            </a:r>
          </a:p>
          <a:p>
            <a:pPr lvl="1"/>
            <a:r>
              <a:rPr lang="tr-TR" sz="4000" b="1" dirty="0" smtClean="0">
                <a:effectLst>
                  <a:outerShdw blurRad="38100" dist="38100" dir="2700000" algn="tl">
                    <a:srgbClr val="000000">
                      <a:alpha val="43137"/>
                    </a:srgbClr>
                  </a:outerShdw>
                </a:effectLst>
              </a:rPr>
              <a:t>kısımlarını </a:t>
            </a:r>
            <a:r>
              <a:rPr lang="tr-TR" sz="4000" b="1" dirty="0">
                <a:effectLst>
                  <a:outerShdw blurRad="38100" dist="38100" dir="2700000" algn="tl">
                    <a:srgbClr val="000000">
                      <a:alpha val="43137"/>
                    </a:srgbClr>
                  </a:outerShdw>
                </a:effectLst>
              </a:rPr>
              <a:t>kullanarak sisteme tanımlayacaktır.</a:t>
            </a:r>
          </a:p>
        </p:txBody>
      </p:sp>
      <p:sp>
        <p:nvSpPr>
          <p:cNvPr id="2" name="Veri Yer Tutucusu 1"/>
          <p:cNvSpPr>
            <a:spLocks noGrp="1"/>
          </p:cNvSpPr>
          <p:nvPr>
            <p:ph type="dt" sz="half" idx="10"/>
          </p:nvPr>
        </p:nvSpPr>
        <p:spPr/>
        <p:txBody>
          <a:bodyPr/>
          <a:lstStyle/>
          <a:p>
            <a:fld id="{EB4C59D2-A7FA-4AFF-AD7C-B7F129391AB6}"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65</a:t>
            </a:fld>
            <a:endParaRPr lang="tr-TR"/>
          </a:p>
        </p:txBody>
      </p:sp>
    </p:spTree>
    <p:extLst>
      <p:ext uri="{BB962C8B-B14F-4D97-AF65-F5344CB8AC3E}">
        <p14:creationId xmlns:p14="http://schemas.microsoft.com/office/powerpoint/2010/main" xmlns="" val="5929881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170099"/>
          </a:xfrm>
          <a:prstGeom prst="rect">
            <a:avLst/>
          </a:prstGeom>
        </p:spPr>
        <p:txBody>
          <a:bodyPr wrap="square">
            <a:spAutoFit/>
          </a:bodyPr>
          <a:lstStyle/>
          <a:p>
            <a:pPr marL="571500"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YÖNETMELİK </a:t>
            </a:r>
            <a:r>
              <a:rPr lang="tr-TR" sz="4000" b="1" dirty="0">
                <a:solidFill>
                  <a:srgbClr val="FF0000"/>
                </a:solidFill>
                <a:effectLst>
                  <a:outerShdw blurRad="38100" dist="38100" dir="2700000" algn="tl">
                    <a:srgbClr val="000000">
                      <a:alpha val="43137"/>
                    </a:srgbClr>
                  </a:outerShdw>
                </a:effectLst>
              </a:rPr>
              <a:t>DIŞI ADAY ONAYLA </a:t>
            </a:r>
            <a:endParaRPr lang="tr-TR" sz="4000" b="1" dirty="0" smtClean="0">
              <a:solidFill>
                <a:srgbClr val="FF0000"/>
              </a:solidFill>
              <a:effectLst>
                <a:outerShdw blurRad="38100" dist="38100" dir="2700000" algn="tl">
                  <a:srgbClr val="000000">
                    <a:alpha val="43137"/>
                  </a:srgbClr>
                </a:outerShdw>
              </a:effectLst>
            </a:endParaRPr>
          </a:p>
          <a:p>
            <a:endParaRPr lang="tr-TR" sz="4000" b="1" dirty="0" smtClean="0">
              <a:solidFill>
                <a:srgbClr val="FF0000"/>
              </a:solidFill>
              <a:effectLst>
                <a:outerShdw blurRad="38100" dist="38100" dir="2700000" algn="tl">
                  <a:srgbClr val="000000">
                    <a:alpha val="43137"/>
                  </a:srgbClr>
                </a:outerShdw>
              </a:effectLst>
            </a:endParaRPr>
          </a:p>
          <a:p>
            <a:endParaRPr lang="tr-TR" sz="4000" b="1" dirty="0">
              <a:solidFill>
                <a:srgbClr val="FF0000"/>
              </a:solidFill>
              <a:effectLst>
                <a:outerShdw blurRad="38100" dist="38100" dir="2700000" algn="tl">
                  <a:srgbClr val="000000">
                    <a:alpha val="43137"/>
                  </a:srgbClr>
                </a:outerShdw>
              </a:effectLst>
            </a:endParaRPr>
          </a:p>
          <a:p>
            <a:r>
              <a:rPr lang="tr-TR" sz="4000" b="1" dirty="0" smtClean="0">
                <a:effectLst>
                  <a:outerShdw blurRad="38100" dist="38100" dir="2700000" algn="tl">
                    <a:srgbClr val="000000">
                      <a:alpha val="43137"/>
                    </a:srgbClr>
                  </a:outerShdw>
                </a:effectLst>
              </a:rPr>
              <a:t>modülü </a:t>
            </a:r>
            <a:r>
              <a:rPr lang="tr-TR" sz="4000" b="1" dirty="0">
                <a:effectLst>
                  <a:outerShdw blurRad="38100" dist="38100" dir="2700000" algn="tl">
                    <a:srgbClr val="000000">
                      <a:alpha val="43137"/>
                    </a:srgbClr>
                  </a:outerShdw>
                </a:effectLst>
              </a:rPr>
              <a:t>sadece İl Milli Eğitim </a:t>
            </a:r>
            <a:r>
              <a:rPr lang="tr-TR" sz="4000" b="1" dirty="0" smtClean="0">
                <a:effectLst>
                  <a:outerShdw blurRad="38100" dist="38100" dir="2700000" algn="tl">
                    <a:srgbClr val="000000">
                      <a:alpha val="43137"/>
                    </a:srgbClr>
                  </a:outerShdw>
                </a:effectLst>
              </a:rPr>
              <a:t>Müdürlüğü’ne </a:t>
            </a:r>
            <a:r>
              <a:rPr lang="tr-TR" sz="4000" b="1" dirty="0">
                <a:effectLst>
                  <a:outerShdw blurRad="38100" dist="38100" dir="2700000" algn="tl">
                    <a:srgbClr val="000000">
                      <a:alpha val="43137"/>
                    </a:srgbClr>
                  </a:outerShdw>
                </a:effectLst>
              </a:rPr>
              <a:t>açık </a:t>
            </a:r>
            <a:r>
              <a:rPr lang="tr-TR" sz="4000" b="1" dirty="0" smtClean="0">
                <a:effectLst>
                  <a:outerShdw blurRad="38100" dist="38100" dir="2700000" algn="tl">
                    <a:srgbClr val="000000">
                      <a:alpha val="43137"/>
                    </a:srgbClr>
                  </a:outerShdw>
                </a:effectLst>
              </a:rPr>
              <a:t>olacaktır</a:t>
            </a:r>
          </a:p>
        </p:txBody>
      </p:sp>
      <p:sp>
        <p:nvSpPr>
          <p:cNvPr id="2" name="Veri Yer Tutucusu 1"/>
          <p:cNvSpPr>
            <a:spLocks noGrp="1"/>
          </p:cNvSpPr>
          <p:nvPr>
            <p:ph type="dt" sz="half" idx="10"/>
          </p:nvPr>
        </p:nvSpPr>
        <p:spPr/>
        <p:txBody>
          <a:bodyPr/>
          <a:lstStyle/>
          <a:p>
            <a:fld id="{D0E1FAFA-F83E-447C-A857-58D3E3F5F7F8}"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66</a:t>
            </a:fld>
            <a:endParaRPr lang="tr-TR"/>
          </a:p>
        </p:txBody>
      </p:sp>
    </p:spTree>
    <p:extLst>
      <p:ext uri="{BB962C8B-B14F-4D97-AF65-F5344CB8AC3E}">
        <p14:creationId xmlns:p14="http://schemas.microsoft.com/office/powerpoint/2010/main" xmlns="" val="378311724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8012" y="1196752"/>
            <a:ext cx="8712968" cy="3785652"/>
          </a:xfrm>
          <a:prstGeom prst="rect">
            <a:avLst/>
          </a:prstGeom>
        </p:spPr>
        <p:txBody>
          <a:bodyPr wrap="square">
            <a:spAutoFit/>
          </a:bodyPr>
          <a:lstStyle/>
          <a:p>
            <a:r>
              <a:rPr lang="tr-TR" sz="4000" b="1" dirty="0" smtClean="0">
                <a:effectLst>
                  <a:outerShdw blurRad="38100" dist="38100" dir="2700000" algn="tl">
                    <a:srgbClr val="000000">
                      <a:alpha val="43137"/>
                    </a:srgbClr>
                  </a:outerShdw>
                </a:effectLst>
              </a:rPr>
              <a:t>Öğretmenin, </a:t>
            </a:r>
          </a:p>
          <a:p>
            <a:endParaRPr lang="tr-TR" sz="4000" b="1" dirty="0" smtClean="0">
              <a:effectLst>
                <a:outerShdw blurRad="38100" dist="38100" dir="2700000" algn="tl">
                  <a:srgbClr val="000000">
                    <a:alpha val="43137"/>
                  </a:srgbClr>
                </a:outerShdw>
              </a:effectLst>
            </a:endParaRPr>
          </a:p>
          <a:p>
            <a:r>
              <a:rPr lang="tr-TR" sz="4000" b="1" dirty="0" smtClean="0">
                <a:effectLst>
                  <a:outerShdw blurRad="38100" dist="38100" dir="2700000" algn="tl">
                    <a:srgbClr val="000000">
                      <a:alpha val="43137"/>
                    </a:srgbClr>
                  </a:outerShdw>
                </a:effectLst>
              </a:rPr>
              <a:t>1 </a:t>
            </a:r>
            <a:r>
              <a:rPr lang="tr-TR" sz="4000" b="1" dirty="0">
                <a:effectLst>
                  <a:outerShdw blurRad="38100" dist="38100" dir="2700000" algn="tl">
                    <a:srgbClr val="000000">
                      <a:alpha val="43137"/>
                    </a:srgbClr>
                  </a:outerShdw>
                </a:effectLst>
              </a:rPr>
              <a:t>yıllık bekleme süresinden sonra </a:t>
            </a:r>
            <a:endParaRPr lang="tr-TR" sz="4000" b="1" dirty="0" smtClean="0">
              <a:effectLst>
                <a:outerShdw blurRad="38100" dist="38100" dir="2700000" algn="tl">
                  <a:srgbClr val="000000">
                    <a:alpha val="43137"/>
                  </a:srgbClr>
                </a:outerShdw>
              </a:effectLst>
            </a:endParaRPr>
          </a:p>
          <a:p>
            <a:r>
              <a:rPr lang="tr-TR" sz="4000" b="1" dirty="0" smtClean="0">
                <a:effectLst>
                  <a:outerShdw blurRad="38100" dist="38100" dir="2700000" algn="tl">
                    <a:srgbClr val="000000">
                      <a:alpha val="43137"/>
                    </a:srgbClr>
                  </a:outerShdw>
                </a:effectLst>
              </a:rPr>
              <a:t>Valilik Makamına </a:t>
            </a:r>
            <a:r>
              <a:rPr lang="tr-TR" sz="4000" b="1" dirty="0">
                <a:effectLst>
                  <a:outerShdw blurRad="38100" dist="38100" dir="2700000" algn="tl">
                    <a:srgbClr val="000000">
                      <a:alpha val="43137"/>
                    </a:srgbClr>
                  </a:outerShdw>
                </a:effectLst>
              </a:rPr>
              <a:t>sunulacak onayla </a:t>
            </a:r>
            <a:endParaRPr lang="tr-TR" sz="4000" b="1" dirty="0" smtClean="0">
              <a:effectLst>
                <a:outerShdw blurRad="38100" dist="38100" dir="2700000" algn="tl">
                  <a:srgbClr val="000000">
                    <a:alpha val="43137"/>
                  </a:srgbClr>
                </a:outerShdw>
              </a:effectLst>
            </a:endParaRPr>
          </a:p>
          <a:p>
            <a:endParaRPr lang="tr-TR" sz="4000" b="1" dirty="0">
              <a:effectLst>
                <a:outerShdw blurRad="38100" dist="38100" dir="2700000" algn="tl">
                  <a:srgbClr val="000000">
                    <a:alpha val="43137"/>
                  </a:srgbClr>
                </a:outerShdw>
              </a:effectLst>
            </a:endParaRPr>
          </a:p>
          <a:p>
            <a:r>
              <a:rPr lang="tr-TR" sz="4000" b="1" dirty="0" smtClean="0">
                <a:solidFill>
                  <a:srgbClr val="FF0000"/>
                </a:solidFill>
                <a:effectLst>
                  <a:outerShdw blurRad="38100" dist="38100" dir="2700000" algn="tl">
                    <a:srgbClr val="000000">
                      <a:alpha val="43137"/>
                    </a:srgbClr>
                  </a:outerShdw>
                </a:effectLst>
              </a:rPr>
              <a:t>adaylığı </a:t>
            </a:r>
            <a:r>
              <a:rPr lang="tr-TR" sz="4000" b="1" dirty="0">
                <a:solidFill>
                  <a:srgbClr val="FF0000"/>
                </a:solidFill>
                <a:effectLst>
                  <a:outerShdw blurRad="38100" dist="38100" dir="2700000" algn="tl">
                    <a:srgbClr val="000000">
                      <a:alpha val="43137"/>
                    </a:srgbClr>
                  </a:outerShdw>
                </a:effectLst>
              </a:rPr>
              <a:t>kaldırılacaktır</a:t>
            </a:r>
          </a:p>
        </p:txBody>
      </p:sp>
      <p:sp>
        <p:nvSpPr>
          <p:cNvPr id="2" name="Veri Yer Tutucusu 1"/>
          <p:cNvSpPr>
            <a:spLocks noGrp="1"/>
          </p:cNvSpPr>
          <p:nvPr>
            <p:ph type="dt" sz="half" idx="10"/>
          </p:nvPr>
        </p:nvSpPr>
        <p:spPr/>
        <p:txBody>
          <a:bodyPr/>
          <a:lstStyle/>
          <a:p>
            <a:fld id="{6238141E-FF15-42B4-8BDF-6C6694EB7880}"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67</a:t>
            </a:fld>
            <a:endParaRPr lang="tr-TR"/>
          </a:p>
        </p:txBody>
      </p:sp>
    </p:spTree>
    <p:extLst>
      <p:ext uri="{BB962C8B-B14F-4D97-AF65-F5344CB8AC3E}">
        <p14:creationId xmlns:p14="http://schemas.microsoft.com/office/powerpoint/2010/main" xmlns="" val="56566417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1519" y="1556792"/>
            <a:ext cx="8712969" cy="317009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Eğitim-Öğretim Hizmetleri Sınıfından </a:t>
            </a:r>
          </a:p>
          <a:p>
            <a:pPr algn="ctr"/>
            <a:endParaRPr lang="tr-TR" sz="4000" b="1" dirty="0" smtClean="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ve </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Üniversitelerden Geçenlerin Durumu</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C9E4615B-EA69-43E9-84BE-6D218D36C196}"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68</a:t>
            </a:fld>
            <a:endParaRPr lang="tr-TR"/>
          </a:p>
        </p:txBody>
      </p:sp>
    </p:spTree>
    <p:extLst>
      <p:ext uri="{BB962C8B-B14F-4D97-AF65-F5344CB8AC3E}">
        <p14:creationId xmlns:p14="http://schemas.microsoft.com/office/powerpoint/2010/main" xmlns="" val="13925920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404664"/>
            <a:ext cx="8712968" cy="5509200"/>
          </a:xfrm>
          <a:prstGeom prst="rect">
            <a:avLst/>
          </a:prstGeom>
        </p:spPr>
        <p:txBody>
          <a:bodyPr wrap="square">
            <a:spAutoFit/>
          </a:bodyPr>
          <a:lstStyle/>
          <a:p>
            <a:pPr algn="ctr"/>
            <a:r>
              <a:rPr lang="tr-TR" sz="3200" b="1" dirty="0">
                <a:effectLst>
                  <a:outerShdw blurRad="38100" dist="38100" dir="2700000" algn="tl">
                    <a:srgbClr val="000000">
                      <a:alpha val="43137"/>
                    </a:srgbClr>
                  </a:outerShdw>
                </a:effectLst>
              </a:rPr>
              <a:t>Kamu kurum ve kuruluşlarında görev yapanlardan eğitim-öğretim hizmetleri sınıfına dahil öğretmen ünvanlı kadroda adaylıkları kaldırılmış olanlarla, devlet üniversitelerinde en az iki yıl öğretim üyesi, öğretim görevlisi, okutman, araştırma görevlisi ve uzman olarak görev yaptıktan sonra ayrılanlarla, halen görev yapanlar bakanlığımız öğretmen kadrolarına atanmaları halinde atanma tarihlerine bakılmaksızın göreve başlama tarihleri esas alınarak adaylık sürecine tabi tutulmadan adaylıkları kalkar</a:t>
            </a:r>
          </a:p>
        </p:txBody>
      </p:sp>
      <p:sp>
        <p:nvSpPr>
          <p:cNvPr id="2" name="Veri Yer Tutucusu 1"/>
          <p:cNvSpPr>
            <a:spLocks noGrp="1"/>
          </p:cNvSpPr>
          <p:nvPr>
            <p:ph type="dt" sz="half" idx="10"/>
          </p:nvPr>
        </p:nvSpPr>
        <p:spPr/>
        <p:txBody>
          <a:bodyPr/>
          <a:lstStyle/>
          <a:p>
            <a:fld id="{8B82E2C6-9B1E-4577-A5B7-359E6AC6F24B}"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69</a:t>
            </a:fld>
            <a:endParaRPr lang="tr-TR"/>
          </a:p>
        </p:txBody>
      </p:sp>
    </p:spTree>
    <p:extLst>
      <p:ext uri="{BB962C8B-B14F-4D97-AF65-F5344CB8AC3E}">
        <p14:creationId xmlns:p14="http://schemas.microsoft.com/office/powerpoint/2010/main" xmlns="" val="428084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62781" y="1124744"/>
            <a:ext cx="8712968" cy="3170099"/>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2. Grup</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14.03.2014</a:t>
            </a:r>
          </a:p>
          <a:p>
            <a:pPr algn="ctr"/>
            <a:r>
              <a:rPr lang="tr-TR" sz="4000" b="1" dirty="0" smtClean="0">
                <a:solidFill>
                  <a:srgbClr val="FF0000"/>
                </a:solidFill>
                <a:effectLst>
                  <a:outerShdw blurRad="38100" dist="38100" dir="2700000" algn="tl">
                    <a:srgbClr val="000000">
                      <a:alpha val="43137"/>
                    </a:srgbClr>
                  </a:outerShdw>
                </a:effectLst>
              </a:rPr>
              <a:t>5 Şubat 2015 </a:t>
            </a:r>
          </a:p>
          <a:p>
            <a:pPr algn="ctr"/>
            <a:r>
              <a:rPr lang="tr-TR" sz="4000" b="1" dirty="0" smtClean="0">
                <a:solidFill>
                  <a:srgbClr val="FF0000"/>
                </a:solidFill>
                <a:effectLst>
                  <a:outerShdw blurRad="38100" dist="38100" dir="2700000" algn="tl">
                    <a:srgbClr val="000000">
                      <a:alpha val="43137"/>
                    </a:srgbClr>
                  </a:outerShdw>
                </a:effectLst>
              </a:rPr>
              <a:t>Arasında Atananlar</a:t>
            </a:r>
          </a:p>
        </p:txBody>
      </p:sp>
      <p:sp>
        <p:nvSpPr>
          <p:cNvPr id="2" name="Veri Yer Tutucusu 1"/>
          <p:cNvSpPr>
            <a:spLocks noGrp="1"/>
          </p:cNvSpPr>
          <p:nvPr>
            <p:ph type="dt" sz="half" idx="10"/>
          </p:nvPr>
        </p:nvSpPr>
        <p:spPr/>
        <p:txBody>
          <a:bodyPr/>
          <a:lstStyle/>
          <a:p>
            <a:fld id="{4A987EBE-1A94-42BD-A7F0-F055CC1BF211}"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a:t>
            </a:fld>
            <a:endParaRPr lang="tr-TR"/>
          </a:p>
        </p:txBody>
      </p:sp>
    </p:spTree>
    <p:extLst>
      <p:ext uri="{BB962C8B-B14F-4D97-AF65-F5344CB8AC3E}">
        <p14:creationId xmlns:p14="http://schemas.microsoft.com/office/powerpoint/2010/main" xmlns="" val="24518564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1518" y="2124543"/>
            <a:ext cx="8712969" cy="1938992"/>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Fiilen Çalışma Şartını </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Yerine Getirmeyenlerin Durumu</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E6F874D4-954B-457B-83BD-19EFB32AA8D3}"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70</a:t>
            </a:fld>
            <a:endParaRPr lang="tr-TR"/>
          </a:p>
        </p:txBody>
      </p:sp>
    </p:spTree>
    <p:extLst>
      <p:ext uri="{BB962C8B-B14F-4D97-AF65-F5344CB8AC3E}">
        <p14:creationId xmlns:p14="http://schemas.microsoft.com/office/powerpoint/2010/main" xmlns="" val="227196103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504" y="260648"/>
            <a:ext cx="8856984" cy="6247864"/>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14.03.2014 tarihinden sonra atananlardan geriye dönük iki aylık fiilen çalışma şartını yerine getiremeyenlerin, fiili çalışma şartını yerine getirdikleri ilk dönemde birinci değerlendirmeleri, takip eden dönemde ise iki aylık fiili çalışmışlık şartını sağlamak kaydı ile ikinci ve üçüncü değerlendirmeleri yapılacaktır. </a:t>
            </a:r>
            <a:r>
              <a:rPr lang="tr-TR" sz="4000" b="1" dirty="0">
                <a:solidFill>
                  <a:srgbClr val="FF0000"/>
                </a:solidFill>
                <a:effectLst>
                  <a:outerShdw blurRad="38100" dist="38100" dir="2700000" algn="tl">
                    <a:srgbClr val="000000">
                      <a:alpha val="43137"/>
                    </a:srgbClr>
                  </a:outerShdw>
                </a:effectLst>
              </a:rPr>
              <a:t>Üçüncü değerlendirme için ayrı bir iki aylık süreye ihtiyaç yoktur</a:t>
            </a:r>
            <a:r>
              <a:rPr lang="tr-TR" sz="4000" b="1" dirty="0">
                <a:effectLst>
                  <a:outerShdw blurRad="38100" dist="38100" dir="2700000" algn="tl">
                    <a:srgbClr val="000000">
                      <a:alpha val="43137"/>
                    </a:srgbClr>
                  </a:outerShdw>
                </a:effectLst>
              </a:rPr>
              <a:t>.</a:t>
            </a:r>
          </a:p>
        </p:txBody>
      </p:sp>
      <p:sp>
        <p:nvSpPr>
          <p:cNvPr id="2" name="Veri Yer Tutucusu 1"/>
          <p:cNvSpPr>
            <a:spLocks noGrp="1"/>
          </p:cNvSpPr>
          <p:nvPr>
            <p:ph type="dt" sz="half" idx="10"/>
          </p:nvPr>
        </p:nvSpPr>
        <p:spPr/>
        <p:txBody>
          <a:bodyPr/>
          <a:lstStyle/>
          <a:p>
            <a:fld id="{A4964A76-9FBE-47D7-BD2E-2DDCD9C69B71}"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71</a:t>
            </a:fld>
            <a:endParaRPr lang="tr-TR"/>
          </a:p>
        </p:txBody>
      </p:sp>
    </p:spTree>
    <p:extLst>
      <p:ext uri="{BB962C8B-B14F-4D97-AF65-F5344CB8AC3E}">
        <p14:creationId xmlns:p14="http://schemas.microsoft.com/office/powerpoint/2010/main" xmlns="" val="127871998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1518" y="2780928"/>
            <a:ext cx="8712969" cy="1015663"/>
          </a:xfrm>
          <a:prstGeom prst="rect">
            <a:avLst/>
          </a:prstGeom>
          <a:noFill/>
        </p:spPr>
        <p:txBody>
          <a:bodyPr wrap="square" rtlCol="0">
            <a:spAutoFit/>
          </a:bodyPr>
          <a:lstStyle/>
          <a:p>
            <a:pPr algn="ctr"/>
            <a:r>
              <a:rPr lang="tr-TR" sz="6000" b="1" dirty="0" smtClean="0">
                <a:solidFill>
                  <a:srgbClr val="FF0000"/>
                </a:solidFill>
                <a:effectLst>
                  <a:outerShdw blurRad="38100" dist="38100" dir="2700000" algn="tl">
                    <a:srgbClr val="000000">
                      <a:alpha val="43137"/>
                    </a:srgbClr>
                  </a:outerShdw>
                </a:effectLst>
              </a:rPr>
              <a:t>Hatırlatma</a:t>
            </a:r>
            <a:endParaRPr lang="tr-TR" sz="6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9621A78F-285F-4A11-BB30-F81C212B3A7D}"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72</a:t>
            </a:fld>
            <a:endParaRPr lang="tr-TR"/>
          </a:p>
        </p:txBody>
      </p:sp>
    </p:spTree>
    <p:extLst>
      <p:ext uri="{BB962C8B-B14F-4D97-AF65-F5344CB8AC3E}">
        <p14:creationId xmlns:p14="http://schemas.microsoft.com/office/powerpoint/2010/main" xmlns="" val="139959715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332656"/>
            <a:ext cx="8712968" cy="6247864"/>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Yeni atama yönetmeliğine göre adaylık sürecinde bulunan öğretmenlere daha önceki yönetmelikte bulunan dosya hazırlama gibi süreçler uygulanmayacaktır. </a:t>
            </a:r>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Mevcut </a:t>
            </a:r>
            <a:r>
              <a:rPr lang="tr-TR" sz="4000" b="1" dirty="0">
                <a:effectLst>
                  <a:outerShdw blurRad="38100" dist="38100" dir="2700000" algn="tl">
                    <a:srgbClr val="000000">
                      <a:alpha val="43137"/>
                    </a:srgbClr>
                  </a:outerShdw>
                </a:effectLst>
              </a:rPr>
              <a:t>yönetmeliğin hükümleri dışında görevler yüklenmeyecek, danışman öğretmenle birlikte performansları değerlendirilecektir.</a:t>
            </a:r>
          </a:p>
          <a:p>
            <a:pPr algn="ctr"/>
            <a:endParaRPr lang="tr-TR" sz="4000" b="1" dirty="0">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6E686927-4F1E-45BE-A187-D12559CF3F7C}"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73</a:t>
            </a:fld>
            <a:endParaRPr lang="tr-TR"/>
          </a:p>
        </p:txBody>
      </p:sp>
    </p:spTree>
    <p:extLst>
      <p:ext uri="{BB962C8B-B14F-4D97-AF65-F5344CB8AC3E}">
        <p14:creationId xmlns:p14="http://schemas.microsoft.com/office/powerpoint/2010/main" xmlns="" val="305985651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17" y="1556792"/>
            <a:ext cx="8712969" cy="2862322"/>
          </a:xfrm>
          <a:prstGeom prst="rect">
            <a:avLst/>
          </a:prstGeom>
          <a:noFill/>
        </p:spPr>
        <p:txBody>
          <a:bodyPr wrap="square" rtlCol="0">
            <a:spAutoFit/>
          </a:bodyPr>
          <a:lstStyle/>
          <a:p>
            <a:pPr algn="ctr"/>
            <a:r>
              <a:rPr lang="tr-TR" sz="6000" b="1" dirty="0" smtClean="0">
                <a:solidFill>
                  <a:srgbClr val="FF0000"/>
                </a:solidFill>
                <a:effectLst>
                  <a:outerShdw blurRad="38100" dist="38100" dir="2700000" algn="tl">
                    <a:srgbClr val="000000">
                      <a:alpha val="43137"/>
                    </a:srgbClr>
                  </a:outerShdw>
                </a:effectLst>
              </a:rPr>
              <a:t>Değerlendirme</a:t>
            </a:r>
          </a:p>
          <a:p>
            <a:pPr algn="ctr"/>
            <a:endParaRPr lang="tr-TR" sz="6000" b="1" dirty="0" smtClean="0">
              <a:solidFill>
                <a:srgbClr val="FF0000"/>
              </a:solidFill>
              <a:effectLst>
                <a:outerShdw blurRad="38100" dist="38100" dir="2700000" algn="tl">
                  <a:srgbClr val="000000">
                    <a:alpha val="43137"/>
                  </a:srgbClr>
                </a:outerShdw>
              </a:effectLst>
            </a:endParaRPr>
          </a:p>
          <a:p>
            <a:pPr algn="ctr"/>
            <a:r>
              <a:rPr lang="tr-TR" sz="6000" b="1" dirty="0" smtClean="0">
                <a:solidFill>
                  <a:srgbClr val="FF0000"/>
                </a:solidFill>
                <a:effectLst>
                  <a:outerShdw blurRad="38100" dist="38100" dir="2700000" algn="tl">
                    <a:srgbClr val="000000">
                      <a:alpha val="43137"/>
                    </a:srgbClr>
                  </a:outerShdw>
                </a:effectLst>
              </a:rPr>
              <a:t>Takvimi</a:t>
            </a:r>
            <a:endParaRPr lang="tr-TR" sz="6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811769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548680"/>
            <a:ext cx="8784976" cy="5832648"/>
          </a:xfrm>
          <a:prstGeom prst="rect">
            <a:avLst/>
          </a:prstGeom>
          <a:noFill/>
          <a:ln>
            <a:noFill/>
          </a:ln>
        </p:spPr>
      </p:pic>
    </p:spTree>
    <p:extLst>
      <p:ext uri="{BB962C8B-B14F-4D97-AF65-F5344CB8AC3E}">
        <p14:creationId xmlns:p14="http://schemas.microsoft.com/office/powerpoint/2010/main" xmlns="" val="415125483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628800"/>
            <a:ext cx="8712968" cy="3170099"/>
          </a:xfrm>
          <a:prstGeom prst="rect">
            <a:avLst/>
          </a:prstGeom>
        </p:spPr>
        <p:txBody>
          <a:bodyPr wrap="square">
            <a:spAutoFit/>
          </a:bodyPr>
          <a:lstStyle/>
          <a:p>
            <a:pPr algn="ctr"/>
            <a:r>
              <a:rPr lang="tr-TR" sz="4000" b="1" dirty="0" smtClean="0">
                <a:effectLst>
                  <a:outerShdw blurRad="38100" dist="38100" dir="2700000" algn="tl">
                    <a:srgbClr val="000000">
                      <a:alpha val="43137"/>
                    </a:srgbClr>
                  </a:outerShdw>
                </a:effectLst>
              </a:rPr>
              <a:t>Değerlendirme Takvimi</a:t>
            </a:r>
          </a:p>
          <a:p>
            <a:pPr algn="ctr"/>
            <a:endParaRPr lang="tr-TR" sz="4000" b="1" dirty="0">
              <a:effectLst>
                <a:outerShdw blurRad="38100" dist="38100" dir="2700000" algn="tl">
                  <a:srgbClr val="000000">
                    <a:alpha val="43137"/>
                  </a:srgbClr>
                </a:outerShdw>
              </a:effectLst>
            </a:endParaRPr>
          </a:p>
          <a:p>
            <a:pPr algn="ctr"/>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Her sene başında yayınlanacaktır.</a:t>
            </a:r>
            <a:endParaRPr lang="tr-TR" sz="4000" b="1" dirty="0">
              <a:effectLst>
                <a:outerShdw blurRad="38100" dist="38100" dir="2700000" algn="tl">
                  <a:srgbClr val="000000">
                    <a:alpha val="43137"/>
                  </a:srgbClr>
                </a:outerShdw>
              </a:effectLst>
            </a:endParaRPr>
          </a:p>
          <a:p>
            <a:pPr algn="ctr"/>
            <a:endParaRPr lang="tr-TR"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811769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aydinlikgazete.com/images/haberler/ankara_da_dolu_yagisina_dikkat_h70730_ed379.gif"/>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827583" y="1124744"/>
            <a:ext cx="7373619" cy="34563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11769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1125" y="1225689"/>
            <a:ext cx="8712968" cy="5386090"/>
          </a:xfrm>
          <a:prstGeom prst="rect">
            <a:avLst/>
          </a:prstGeom>
        </p:spPr>
        <p:txBody>
          <a:bodyPr wrap="square">
            <a:spAutoFit/>
          </a:bodyPr>
          <a:lstStyle/>
          <a:p>
            <a:r>
              <a:rPr lang="tr-TR" sz="3600" b="1" dirty="0">
                <a:effectLst>
                  <a:outerShdw blurRad="38100" dist="38100" dir="2700000" algn="tl">
                    <a:srgbClr val="000000">
                      <a:alpha val="43137"/>
                    </a:srgbClr>
                  </a:outerShdw>
                </a:effectLst>
              </a:rPr>
              <a:t>MADDE </a:t>
            </a:r>
            <a:r>
              <a:rPr lang="tr-TR" sz="3600" b="1" dirty="0" smtClean="0">
                <a:effectLst>
                  <a:outerShdw blurRad="38100" dist="38100" dir="2700000" algn="tl">
                    <a:srgbClr val="000000">
                      <a:alpha val="43137"/>
                    </a:srgbClr>
                  </a:outerShdw>
                </a:effectLst>
              </a:rPr>
              <a:t>54</a:t>
            </a:r>
          </a:p>
          <a:p>
            <a:pPr marL="457200" indent="-457200">
              <a:buFont typeface="Arial" charset="0"/>
              <a:buChar char="•"/>
            </a:pPr>
            <a:r>
              <a:rPr lang="tr-TR" sz="2800" b="1" dirty="0" smtClean="0">
                <a:effectLst>
                  <a:outerShdw blurRad="38100" dist="38100" dir="2700000" algn="tl">
                    <a:srgbClr val="000000">
                      <a:alpha val="43137"/>
                    </a:srgbClr>
                  </a:outerShdw>
                </a:effectLst>
              </a:rPr>
              <a:t>Aday olmayan öğretmenler</a:t>
            </a:r>
            <a:r>
              <a:rPr lang="tr-TR" sz="2800" b="1" dirty="0">
                <a:effectLst>
                  <a:outerShdw blurRad="38100" dist="38100" dir="2700000" algn="tl">
                    <a:srgbClr val="000000">
                      <a:alpha val="43137"/>
                    </a:srgbClr>
                  </a:outerShdw>
                </a:effectLst>
              </a:rPr>
              <a:t>, </a:t>
            </a:r>
            <a:r>
              <a:rPr lang="tr-TR" sz="2800" b="1" dirty="0" smtClean="0">
                <a:effectLst>
                  <a:outerShdw blurRad="38100" dist="38100" dir="2700000" algn="tl">
                    <a:srgbClr val="000000">
                      <a:alpha val="43137"/>
                    </a:srgbClr>
                  </a:outerShdw>
                </a:effectLst>
              </a:rPr>
              <a:t>her ders yılının bitiminden itibaren 1 ay içerisinde değerlendirmeye tabi tutulurlar. </a:t>
            </a:r>
          </a:p>
          <a:p>
            <a:endParaRPr lang="tr-TR" sz="2800" b="1" dirty="0" smtClean="0">
              <a:effectLst>
                <a:outerShdw blurRad="38100" dist="38100" dir="2700000" algn="tl">
                  <a:srgbClr val="000000">
                    <a:alpha val="43137"/>
                  </a:srgbClr>
                </a:outerShdw>
              </a:effectLst>
            </a:endParaRPr>
          </a:p>
          <a:p>
            <a:pPr marL="457200" indent="-457200">
              <a:buFont typeface="Arial" charset="0"/>
              <a:buChar char="•"/>
            </a:pPr>
            <a:r>
              <a:rPr lang="tr-TR" sz="2800" b="1" dirty="0" smtClean="0">
                <a:effectLst>
                  <a:outerShdw blurRad="38100" dist="38100" dir="2700000" algn="tl">
                    <a:srgbClr val="000000">
                      <a:alpha val="43137"/>
                    </a:srgbClr>
                  </a:outerShdw>
                </a:effectLst>
              </a:rPr>
              <a:t>İlk uygulama 2015-2016 eğitim öğretim yılı sonunda yapılır. </a:t>
            </a:r>
          </a:p>
          <a:p>
            <a:endParaRPr lang="tr-TR" sz="2800" b="1" dirty="0" smtClean="0">
              <a:effectLst>
                <a:outerShdw blurRad="38100" dist="38100" dir="2700000" algn="tl">
                  <a:srgbClr val="000000">
                    <a:alpha val="43137"/>
                  </a:srgbClr>
                </a:outerShdw>
              </a:effectLst>
            </a:endParaRPr>
          </a:p>
          <a:p>
            <a:pPr marL="457200" indent="-457200">
              <a:buFont typeface="Arial" charset="0"/>
              <a:buChar char="•"/>
            </a:pPr>
            <a:r>
              <a:rPr lang="tr-TR" sz="2800" b="1" dirty="0" smtClean="0">
                <a:effectLst>
                  <a:outerShdw blurRad="38100" dist="38100" dir="2700000" algn="tl">
                    <a:srgbClr val="000000">
                      <a:alpha val="43137"/>
                    </a:srgbClr>
                  </a:outerShdw>
                </a:effectLst>
              </a:rPr>
              <a:t>Ek 3 değerlendirme formu kullanılır. Mebbis üzerinden değerlendirme yapılır. </a:t>
            </a:r>
          </a:p>
          <a:p>
            <a:endParaRPr lang="tr-TR" sz="2800" b="1" dirty="0" smtClean="0">
              <a:effectLst>
                <a:outerShdw blurRad="38100" dist="38100" dir="2700000" algn="tl">
                  <a:srgbClr val="000000">
                    <a:alpha val="43137"/>
                  </a:srgbClr>
                </a:outerShdw>
              </a:effectLst>
            </a:endParaRPr>
          </a:p>
          <a:p>
            <a:pPr marL="457200" indent="-457200">
              <a:buFont typeface="Arial" charset="0"/>
              <a:buChar char="•"/>
            </a:pPr>
            <a:r>
              <a:rPr lang="tr-TR" sz="2800" b="1" dirty="0" smtClean="0">
                <a:effectLst>
                  <a:outerShdw blurRad="38100" dist="38100" dir="2700000" algn="tl">
                    <a:srgbClr val="000000">
                      <a:alpha val="43137"/>
                    </a:srgbClr>
                  </a:outerShdw>
                </a:effectLst>
              </a:rPr>
              <a:t>Bu değerlendirme ödül sürecinde kullanılır.</a:t>
            </a:r>
            <a:endParaRPr lang="tr-TR" sz="28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707886"/>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Öğretmenlerin Değerlendirme Süreci?</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20E92605-3D71-46EA-80F2-B1006B4B01E6}"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78</a:t>
            </a:fld>
            <a:endParaRPr lang="tr-TR"/>
          </a:p>
        </p:txBody>
      </p:sp>
    </p:spTree>
    <p:extLst>
      <p:ext uri="{BB962C8B-B14F-4D97-AF65-F5344CB8AC3E}">
        <p14:creationId xmlns:p14="http://schemas.microsoft.com/office/powerpoint/2010/main" xmlns="" val="198249361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261" y="332656"/>
            <a:ext cx="8712968" cy="707886"/>
          </a:xfrm>
          <a:prstGeom prst="rect">
            <a:avLst/>
          </a:prstGeom>
        </p:spPr>
        <p:txBody>
          <a:bodyPr wrap="square">
            <a:spAutoFit/>
          </a:bodyPr>
          <a:lstStyle/>
          <a:p>
            <a:r>
              <a:rPr lang="tr-TR" sz="4000" b="1" dirty="0" smtClean="0">
                <a:solidFill>
                  <a:srgbClr val="FF0000"/>
                </a:solidFill>
                <a:effectLst>
                  <a:outerShdw blurRad="38100" dist="38100" dir="2700000" algn="tl">
                    <a:srgbClr val="000000">
                      <a:alpha val="43137"/>
                    </a:srgbClr>
                  </a:outerShdw>
                </a:effectLst>
              </a:rPr>
              <a:t>Okul Müdürüne Öneriler</a:t>
            </a:r>
            <a:endParaRPr lang="tr-TR" sz="4000" b="1" dirty="0">
              <a:solidFill>
                <a:srgbClr val="FF0000"/>
              </a:solidFill>
              <a:effectLst>
                <a:outerShdw blurRad="38100" dist="38100" dir="2700000" algn="tl">
                  <a:srgbClr val="000000">
                    <a:alpha val="43137"/>
                  </a:srgbClr>
                </a:outerShdw>
              </a:effectLst>
            </a:endParaRPr>
          </a:p>
        </p:txBody>
      </p:sp>
      <p:sp>
        <p:nvSpPr>
          <p:cNvPr id="3" name="Dikdörtgen 2"/>
          <p:cNvSpPr/>
          <p:nvPr/>
        </p:nvSpPr>
        <p:spPr>
          <a:xfrm>
            <a:off x="141139" y="1556792"/>
            <a:ext cx="8712968" cy="4524315"/>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Öğretimde Denetim </a:t>
            </a:r>
          </a:p>
          <a:p>
            <a:r>
              <a:rPr lang="tr-TR" sz="3600" b="1" dirty="0" smtClean="0">
                <a:effectLst>
                  <a:outerShdw blurRad="38100" dist="38100" dir="2700000" algn="tl">
                    <a:srgbClr val="000000">
                      <a:alpha val="43137"/>
                    </a:srgbClr>
                  </a:outerShdw>
                </a:effectLst>
              </a:rPr>
              <a:t>	Prof. Dr. İnayet Aydın (PEGEM Yay.)</a:t>
            </a:r>
          </a:p>
          <a:p>
            <a:endParaRPr lang="tr-TR" sz="3600" b="1" dirty="0">
              <a:effectLst>
                <a:outerShdw blurRad="38100" dist="38100" dir="2700000" algn="tl">
                  <a:srgbClr val="000000">
                    <a:alpha val="43137"/>
                  </a:srgbClr>
                </a:outerShdw>
              </a:effectLst>
            </a:endParaRPr>
          </a:p>
          <a:p>
            <a:r>
              <a:rPr lang="tr-TR" sz="3600" b="1" dirty="0" smtClean="0">
                <a:effectLst>
                  <a:outerShdw blurRad="38100" dist="38100" dir="2700000" algn="tl">
                    <a:srgbClr val="000000">
                      <a:alpha val="43137"/>
                    </a:srgbClr>
                  </a:outerShdw>
                </a:effectLst>
              </a:rPr>
              <a:t>Eğitim Politikası</a:t>
            </a:r>
          </a:p>
          <a:p>
            <a:r>
              <a:rPr lang="tr-TR" sz="3600" b="1" dirty="0" smtClean="0">
                <a:effectLst>
                  <a:outerShdw blurRad="38100" dist="38100" dir="2700000" algn="tl">
                    <a:srgbClr val="000000">
                      <a:alpha val="43137"/>
                    </a:srgbClr>
                  </a:outerShdw>
                </a:effectLst>
              </a:rPr>
              <a:t>	Ahmet Aypay (PEGEM Yay.)</a:t>
            </a:r>
          </a:p>
          <a:p>
            <a:endParaRPr lang="tr-TR" sz="3600" b="1" dirty="0" smtClean="0">
              <a:effectLst>
                <a:outerShdw blurRad="38100" dist="38100" dir="2700000" algn="tl">
                  <a:srgbClr val="000000">
                    <a:alpha val="43137"/>
                  </a:srgbClr>
                </a:outerShdw>
              </a:effectLst>
            </a:endParaRPr>
          </a:p>
          <a:p>
            <a:r>
              <a:rPr lang="tr-TR" sz="3600" b="1" dirty="0" smtClean="0">
                <a:effectLst>
                  <a:outerShdw blurRad="38100" dist="38100" dir="2700000" algn="tl">
                    <a:srgbClr val="000000">
                      <a:alpha val="43137"/>
                    </a:srgbClr>
                  </a:outerShdw>
                </a:effectLst>
              </a:rPr>
              <a:t>Sınıf Yönetimi Stratejileri Öğretmen Kılavuzu </a:t>
            </a:r>
          </a:p>
          <a:p>
            <a:r>
              <a:rPr lang="tr-TR" sz="3600" b="1" dirty="0" smtClean="0">
                <a:effectLst>
                  <a:outerShdw blurRad="38100" dist="38100" dir="2700000" algn="tl">
                    <a:srgbClr val="000000">
                      <a:alpha val="43137"/>
                    </a:srgbClr>
                  </a:outerShdw>
                </a:effectLst>
              </a:rPr>
              <a:t>	(Nobel Yayınları)</a:t>
            </a:r>
            <a:endParaRPr lang="tr-TR"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81176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88640"/>
            <a:ext cx="9144000" cy="5632311"/>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Geçici 6. Madde kapsamındadırlar</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2 değerlendirmeye tabidirler</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Bu durumdaki öğretmenlerin atandıkları tarih dikkate alınır</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Göreve sonra başlasalar da atandıkları tarihe göre değerlendirilirler</a:t>
            </a:r>
          </a:p>
        </p:txBody>
      </p:sp>
    </p:spTree>
    <p:extLst>
      <p:ext uri="{BB962C8B-B14F-4D97-AF65-F5344CB8AC3E}">
        <p14:creationId xmlns:p14="http://schemas.microsoft.com/office/powerpoint/2010/main" xmlns="" val="281176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170099"/>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3. Grup</a:t>
            </a:r>
          </a:p>
          <a:p>
            <a:pPr algn="ctr"/>
            <a:endParaRPr lang="tr-TR" sz="4000" b="1" dirty="0">
              <a:solidFill>
                <a:srgbClr val="FF0000"/>
              </a:solidFill>
              <a:effectLst>
                <a:outerShdw blurRad="38100" dist="38100" dir="2700000" algn="tl">
                  <a:srgbClr val="000000">
                    <a:alpha val="43137"/>
                  </a:srgbClr>
                </a:outerShdw>
              </a:effectLst>
            </a:endParaRPr>
          </a:p>
          <a:p>
            <a:pPr algn="ctr"/>
            <a:endParaRPr lang="tr-TR" sz="4000" b="1" dirty="0" smtClean="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5 Şubat 2015 </a:t>
            </a:r>
          </a:p>
          <a:p>
            <a:pPr algn="ctr"/>
            <a:r>
              <a:rPr lang="tr-TR" sz="4000" b="1" dirty="0" smtClean="0">
                <a:solidFill>
                  <a:srgbClr val="FF0000"/>
                </a:solidFill>
                <a:effectLst>
                  <a:outerShdw blurRad="38100" dist="38100" dir="2700000" algn="tl">
                    <a:srgbClr val="000000">
                      <a:alpha val="43137"/>
                    </a:srgbClr>
                  </a:outerShdw>
                </a:effectLst>
              </a:rPr>
              <a:t>Sonrası Atananlar</a:t>
            </a:r>
          </a:p>
        </p:txBody>
      </p:sp>
      <p:sp>
        <p:nvSpPr>
          <p:cNvPr id="2" name="Veri Yer Tutucusu 1"/>
          <p:cNvSpPr>
            <a:spLocks noGrp="1"/>
          </p:cNvSpPr>
          <p:nvPr>
            <p:ph type="dt" sz="half" idx="10"/>
          </p:nvPr>
        </p:nvSpPr>
        <p:spPr/>
        <p:txBody>
          <a:bodyPr/>
          <a:lstStyle/>
          <a:p>
            <a:fld id="{9F0F0560-5B8D-47B6-BA47-10D354AF4862}" type="datetime1">
              <a:rPr lang="tr-TR" smtClean="0"/>
              <a:pPr/>
              <a:t>16.12.2015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9</a:t>
            </a:fld>
            <a:endParaRPr lang="tr-TR"/>
          </a:p>
        </p:txBody>
      </p:sp>
    </p:spTree>
    <p:extLst>
      <p:ext uri="{BB962C8B-B14F-4D97-AF65-F5344CB8AC3E}">
        <p14:creationId xmlns:p14="http://schemas.microsoft.com/office/powerpoint/2010/main" xmlns="" val="2451856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1835</Words>
  <Application>Microsoft Office PowerPoint</Application>
  <PresentationFormat>Ekran Gösterisi (4:3)</PresentationFormat>
  <Paragraphs>428</Paragraphs>
  <Slides>79</Slides>
  <Notes>0</Notes>
  <HiddenSlides>0</HiddenSlides>
  <MMClips>0</MMClips>
  <ScaleCrop>false</ScaleCrop>
  <HeadingPairs>
    <vt:vector size="4" baseType="variant">
      <vt:variant>
        <vt:lpstr>Tema</vt:lpstr>
      </vt:variant>
      <vt:variant>
        <vt:i4>1</vt:i4>
      </vt:variant>
      <vt:variant>
        <vt:lpstr>Slayt Başlıkları</vt:lpstr>
      </vt:variant>
      <vt:variant>
        <vt:i4>79</vt:i4>
      </vt:variant>
    </vt:vector>
  </HeadingPairs>
  <TitlesOfParts>
    <vt:vector size="80"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Performans değerlendirmede sorunlar</vt:lpstr>
      <vt:lpstr>Slayt 55</vt:lpstr>
      <vt:lpstr>Slayt 56</vt:lpstr>
      <vt:lpstr>Slayt 57</vt:lpstr>
      <vt:lpstr>Slayt 58</vt:lpstr>
      <vt:lpstr>Slayt 59</vt:lpstr>
      <vt:lpstr>Slayt 60</vt:lpstr>
      <vt:lpstr>Slayt 61</vt:lpstr>
      <vt:lpstr>Slayt 62</vt:lpstr>
      <vt:lpstr>Slayt 63</vt:lpstr>
      <vt:lpstr>Slayt 64</vt:lpstr>
      <vt:lpstr>Slayt 65</vt:lpstr>
      <vt:lpstr>Slayt 66</vt:lpstr>
      <vt:lpstr>Slayt 67</vt:lpstr>
      <vt:lpstr>Slayt 68</vt:lpstr>
      <vt:lpstr>Slayt 69</vt:lpstr>
      <vt:lpstr>Slayt 70</vt:lpstr>
      <vt:lpstr>Slayt 71</vt:lpstr>
      <vt:lpstr>Slayt 72</vt:lpstr>
      <vt:lpstr>Slayt 73</vt:lpstr>
      <vt:lpstr>Slayt 74</vt:lpstr>
      <vt:lpstr>Slayt 75</vt:lpstr>
      <vt:lpstr>Slayt 76</vt:lpstr>
      <vt:lpstr>Slayt 77</vt:lpstr>
      <vt:lpstr>Slayt 78</vt:lpstr>
      <vt:lpstr>Slayt 79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dc:creator>
  <cp:lastModifiedBy>ok</cp:lastModifiedBy>
  <cp:revision>23</cp:revision>
  <dcterms:created xsi:type="dcterms:W3CDTF">2015-12-12T10:29:38Z</dcterms:created>
  <dcterms:modified xsi:type="dcterms:W3CDTF">2015-12-16T11:22:40Z</dcterms:modified>
</cp:coreProperties>
</file>